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82" r:id="rId1"/>
  </p:sldMasterIdLst>
  <p:sldIdLst>
    <p:sldId id="256" r:id="rId2"/>
    <p:sldId id="257" r:id="rId3"/>
    <p:sldId id="258" r:id="rId4"/>
    <p:sldId id="259" r:id="rId5"/>
    <p:sldId id="271" r:id="rId6"/>
    <p:sldId id="260" r:id="rId7"/>
    <p:sldId id="261" r:id="rId8"/>
    <p:sldId id="264" r:id="rId9"/>
    <p:sldId id="268" r:id="rId10"/>
    <p:sldId id="27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2"/>
  </p:normalViewPr>
  <p:slideViewPr>
    <p:cSldViewPr snapToGrid="0">
      <p:cViewPr varScale="1">
        <p:scale>
          <a:sx n="110" d="100"/>
          <a:sy n="110" d="100"/>
        </p:scale>
        <p:origin x="45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B4B1B7-B96F-431F-8122-D54F121FA652}"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300C676C-DF80-4196-B665-4D99C9733BDA}">
      <dgm:prSet/>
      <dgm:spPr/>
      <dgm:t>
        <a:bodyPr/>
        <a:lstStyle/>
        <a:p>
          <a:r>
            <a:rPr lang="en-US"/>
            <a:t>Full re-appraisals of all taxable and exempt properties are required at least once every five years by the State of New Hampshire’s Department of Revenue Administration (NH DRA)</a:t>
          </a:r>
        </a:p>
      </dgm:t>
    </dgm:pt>
    <dgm:pt modelId="{E5C61F21-428C-48C2-B31F-DF78A8E0EC70}" type="parTrans" cxnId="{BFCAFD79-BC4A-428F-9383-BB80802FB6A8}">
      <dgm:prSet/>
      <dgm:spPr/>
      <dgm:t>
        <a:bodyPr/>
        <a:lstStyle/>
        <a:p>
          <a:endParaRPr lang="en-US"/>
        </a:p>
      </dgm:t>
    </dgm:pt>
    <dgm:pt modelId="{B7C8531D-EC92-4CBA-BD79-716148A1ED25}" type="sibTrans" cxnId="{BFCAFD79-BC4A-428F-9383-BB80802FB6A8}">
      <dgm:prSet/>
      <dgm:spPr/>
      <dgm:t>
        <a:bodyPr/>
        <a:lstStyle/>
        <a:p>
          <a:endParaRPr lang="en-US"/>
        </a:p>
      </dgm:t>
    </dgm:pt>
    <dgm:pt modelId="{BF3AB7A2-D679-4B06-AE59-34AE4C55F71E}">
      <dgm:prSet/>
      <dgm:spPr/>
      <dgm:t>
        <a:bodyPr/>
        <a:lstStyle/>
        <a:p>
          <a:r>
            <a:rPr lang="en-US" dirty="0"/>
            <a:t>Pembroke’s last full revaluation of all property took place in 2019</a:t>
          </a:r>
        </a:p>
      </dgm:t>
    </dgm:pt>
    <dgm:pt modelId="{DDC63FAD-10A8-4260-A7BA-CA65B2023290}" type="parTrans" cxnId="{DB2EC20D-3C52-4D5C-A6C6-DC7FC18BA6AC}">
      <dgm:prSet/>
      <dgm:spPr/>
      <dgm:t>
        <a:bodyPr/>
        <a:lstStyle/>
        <a:p>
          <a:endParaRPr lang="en-US"/>
        </a:p>
      </dgm:t>
    </dgm:pt>
    <dgm:pt modelId="{7A55F4E1-41E2-4DF3-9905-F0C09BD41A62}" type="sibTrans" cxnId="{DB2EC20D-3C52-4D5C-A6C6-DC7FC18BA6AC}">
      <dgm:prSet/>
      <dgm:spPr/>
      <dgm:t>
        <a:bodyPr/>
        <a:lstStyle/>
        <a:p>
          <a:endParaRPr lang="en-US"/>
        </a:p>
      </dgm:t>
    </dgm:pt>
    <dgm:pt modelId="{EE0833CF-72A9-49DD-A081-E0429CA412AC}">
      <dgm:prSet/>
      <dgm:spPr/>
      <dgm:t>
        <a:bodyPr/>
        <a:lstStyle/>
        <a:p>
          <a:r>
            <a:rPr lang="en-US"/>
            <a:t>Currently, the assessments in town are at 64.9% of market value.  This means that assessments are </a:t>
          </a:r>
          <a:r>
            <a:rPr lang="en-US" b="1" u="sng"/>
            <a:t>35.1% below </a:t>
          </a:r>
          <a:r>
            <a:rPr lang="en-US"/>
            <a:t>market value</a:t>
          </a:r>
        </a:p>
      </dgm:t>
    </dgm:pt>
    <dgm:pt modelId="{685DCC43-A1F9-4A43-B7F6-BECC9A7C0F4D}" type="parTrans" cxnId="{2989399F-8091-4CA1-8155-FF4DBA21623B}">
      <dgm:prSet/>
      <dgm:spPr/>
      <dgm:t>
        <a:bodyPr/>
        <a:lstStyle/>
        <a:p>
          <a:endParaRPr lang="en-US"/>
        </a:p>
      </dgm:t>
    </dgm:pt>
    <dgm:pt modelId="{2EEC89F8-E46D-474C-A30F-477574807441}" type="sibTrans" cxnId="{2989399F-8091-4CA1-8155-FF4DBA21623B}">
      <dgm:prSet/>
      <dgm:spPr/>
      <dgm:t>
        <a:bodyPr/>
        <a:lstStyle/>
        <a:p>
          <a:endParaRPr lang="en-US"/>
        </a:p>
      </dgm:t>
    </dgm:pt>
    <dgm:pt modelId="{E46F11C4-E8FB-4CDF-A07C-88E7C288ED77}">
      <dgm:prSet/>
      <dgm:spPr/>
      <dgm:t>
        <a:bodyPr/>
        <a:lstStyle/>
        <a:p>
          <a:r>
            <a:rPr lang="en-US"/>
            <a:t>Example, a house in Pembroke that is currently assessed at $324,500 but sells in the open market for $500,000.  $324,500 / $500,000 = .649</a:t>
          </a:r>
        </a:p>
      </dgm:t>
    </dgm:pt>
    <dgm:pt modelId="{A4D262C6-36A5-46BF-8AEA-8D8B9ECFF825}" type="parTrans" cxnId="{4AEBF83B-DA07-4766-B25D-CF302E528959}">
      <dgm:prSet/>
      <dgm:spPr/>
      <dgm:t>
        <a:bodyPr/>
        <a:lstStyle/>
        <a:p>
          <a:endParaRPr lang="en-US"/>
        </a:p>
      </dgm:t>
    </dgm:pt>
    <dgm:pt modelId="{23B5270B-56CC-406F-A306-691021A30739}" type="sibTrans" cxnId="{4AEBF83B-DA07-4766-B25D-CF302E528959}">
      <dgm:prSet/>
      <dgm:spPr/>
      <dgm:t>
        <a:bodyPr/>
        <a:lstStyle/>
        <a:p>
          <a:endParaRPr lang="en-US"/>
        </a:p>
      </dgm:t>
    </dgm:pt>
    <dgm:pt modelId="{AA8AE652-DC88-40B0-A54C-90CC0ECD4066}">
      <dgm:prSet/>
      <dgm:spPr/>
      <dgm:t>
        <a:bodyPr/>
        <a:lstStyle/>
        <a:p>
          <a:r>
            <a:rPr lang="en-US"/>
            <a:t>During a revaluation year, the NH DRA and the NH Assessing Standards Board (ASB) requires that a municipality’s assessments be between 90% and 110% of market value</a:t>
          </a:r>
        </a:p>
      </dgm:t>
    </dgm:pt>
    <dgm:pt modelId="{50FE3B1C-7129-4CC6-AFC2-22682568469D}" type="parTrans" cxnId="{6820CACF-96FC-4045-9F44-959A42A53241}">
      <dgm:prSet/>
      <dgm:spPr/>
      <dgm:t>
        <a:bodyPr/>
        <a:lstStyle/>
        <a:p>
          <a:endParaRPr lang="en-US"/>
        </a:p>
      </dgm:t>
    </dgm:pt>
    <dgm:pt modelId="{1C5C584B-5D5F-4A6D-8253-43139022A47B}" type="sibTrans" cxnId="{6820CACF-96FC-4045-9F44-959A42A53241}">
      <dgm:prSet/>
      <dgm:spPr/>
      <dgm:t>
        <a:bodyPr/>
        <a:lstStyle/>
        <a:p>
          <a:endParaRPr lang="en-US"/>
        </a:p>
      </dgm:t>
    </dgm:pt>
    <dgm:pt modelId="{3C8BEA0D-7AF4-E64A-B4F5-0CC3B1273F93}" type="pres">
      <dgm:prSet presAssocID="{F3B4B1B7-B96F-431F-8122-D54F121FA652}" presName="diagram" presStyleCnt="0">
        <dgm:presLayoutVars>
          <dgm:dir/>
          <dgm:resizeHandles val="exact"/>
        </dgm:presLayoutVars>
      </dgm:prSet>
      <dgm:spPr/>
      <dgm:t>
        <a:bodyPr/>
        <a:lstStyle/>
        <a:p>
          <a:endParaRPr lang="en-US"/>
        </a:p>
      </dgm:t>
    </dgm:pt>
    <dgm:pt modelId="{B9F30179-8CAE-5C42-8ECB-F236040CB67D}" type="pres">
      <dgm:prSet presAssocID="{300C676C-DF80-4196-B665-4D99C9733BDA}" presName="node" presStyleLbl="node1" presStyleIdx="0" presStyleCnt="5">
        <dgm:presLayoutVars>
          <dgm:bulletEnabled val="1"/>
        </dgm:presLayoutVars>
      </dgm:prSet>
      <dgm:spPr/>
      <dgm:t>
        <a:bodyPr/>
        <a:lstStyle/>
        <a:p>
          <a:endParaRPr lang="en-US"/>
        </a:p>
      </dgm:t>
    </dgm:pt>
    <dgm:pt modelId="{2731A64F-DD6C-0D40-9CC2-465D5ECC7259}" type="pres">
      <dgm:prSet presAssocID="{B7C8531D-EC92-4CBA-BD79-716148A1ED25}" presName="sibTrans" presStyleCnt="0"/>
      <dgm:spPr/>
    </dgm:pt>
    <dgm:pt modelId="{0DDB6659-BAA0-744E-917D-55D4C0A93833}" type="pres">
      <dgm:prSet presAssocID="{BF3AB7A2-D679-4B06-AE59-34AE4C55F71E}" presName="node" presStyleLbl="node1" presStyleIdx="1" presStyleCnt="5">
        <dgm:presLayoutVars>
          <dgm:bulletEnabled val="1"/>
        </dgm:presLayoutVars>
      </dgm:prSet>
      <dgm:spPr/>
      <dgm:t>
        <a:bodyPr/>
        <a:lstStyle/>
        <a:p>
          <a:endParaRPr lang="en-US"/>
        </a:p>
      </dgm:t>
    </dgm:pt>
    <dgm:pt modelId="{5CDF6681-3CDD-8C4C-B1BF-2104E54A9E87}" type="pres">
      <dgm:prSet presAssocID="{7A55F4E1-41E2-4DF3-9905-F0C09BD41A62}" presName="sibTrans" presStyleCnt="0"/>
      <dgm:spPr/>
    </dgm:pt>
    <dgm:pt modelId="{5BC45658-A727-A249-AFD2-DA08C38F9947}" type="pres">
      <dgm:prSet presAssocID="{EE0833CF-72A9-49DD-A081-E0429CA412AC}" presName="node" presStyleLbl="node1" presStyleIdx="2" presStyleCnt="5">
        <dgm:presLayoutVars>
          <dgm:bulletEnabled val="1"/>
        </dgm:presLayoutVars>
      </dgm:prSet>
      <dgm:spPr/>
      <dgm:t>
        <a:bodyPr/>
        <a:lstStyle/>
        <a:p>
          <a:endParaRPr lang="en-US"/>
        </a:p>
      </dgm:t>
    </dgm:pt>
    <dgm:pt modelId="{E0DBF540-79FC-BA46-BA4C-A0E851E268A4}" type="pres">
      <dgm:prSet presAssocID="{2EEC89F8-E46D-474C-A30F-477574807441}" presName="sibTrans" presStyleCnt="0"/>
      <dgm:spPr/>
    </dgm:pt>
    <dgm:pt modelId="{320A4DC6-E33D-0349-9F9D-8765B425767C}" type="pres">
      <dgm:prSet presAssocID="{E46F11C4-E8FB-4CDF-A07C-88E7C288ED77}" presName="node" presStyleLbl="node1" presStyleIdx="3" presStyleCnt="5">
        <dgm:presLayoutVars>
          <dgm:bulletEnabled val="1"/>
        </dgm:presLayoutVars>
      </dgm:prSet>
      <dgm:spPr/>
      <dgm:t>
        <a:bodyPr/>
        <a:lstStyle/>
        <a:p>
          <a:endParaRPr lang="en-US"/>
        </a:p>
      </dgm:t>
    </dgm:pt>
    <dgm:pt modelId="{B634C475-3EF4-E949-8621-DB95AFE59947}" type="pres">
      <dgm:prSet presAssocID="{23B5270B-56CC-406F-A306-691021A30739}" presName="sibTrans" presStyleCnt="0"/>
      <dgm:spPr/>
    </dgm:pt>
    <dgm:pt modelId="{912DA4A7-D4E7-5B4E-82BB-5CC197ECAE51}" type="pres">
      <dgm:prSet presAssocID="{AA8AE652-DC88-40B0-A54C-90CC0ECD4066}" presName="node" presStyleLbl="node1" presStyleIdx="4" presStyleCnt="5">
        <dgm:presLayoutVars>
          <dgm:bulletEnabled val="1"/>
        </dgm:presLayoutVars>
      </dgm:prSet>
      <dgm:spPr/>
      <dgm:t>
        <a:bodyPr/>
        <a:lstStyle/>
        <a:p>
          <a:endParaRPr lang="en-US"/>
        </a:p>
      </dgm:t>
    </dgm:pt>
  </dgm:ptLst>
  <dgm:cxnLst>
    <dgm:cxn modelId="{6820CACF-96FC-4045-9F44-959A42A53241}" srcId="{F3B4B1B7-B96F-431F-8122-D54F121FA652}" destId="{AA8AE652-DC88-40B0-A54C-90CC0ECD4066}" srcOrd="4" destOrd="0" parTransId="{50FE3B1C-7129-4CC6-AFC2-22682568469D}" sibTransId="{1C5C584B-5D5F-4A6D-8253-43139022A47B}"/>
    <dgm:cxn modelId="{80D727F8-37D6-6F4C-AC3C-3747B2582ECB}" type="presOf" srcId="{F3B4B1B7-B96F-431F-8122-D54F121FA652}" destId="{3C8BEA0D-7AF4-E64A-B4F5-0CC3B1273F93}" srcOrd="0" destOrd="0" presId="urn:microsoft.com/office/officeart/2005/8/layout/default"/>
    <dgm:cxn modelId="{2989399F-8091-4CA1-8155-FF4DBA21623B}" srcId="{F3B4B1B7-B96F-431F-8122-D54F121FA652}" destId="{EE0833CF-72A9-49DD-A081-E0429CA412AC}" srcOrd="2" destOrd="0" parTransId="{685DCC43-A1F9-4A43-B7F6-BECC9A7C0F4D}" sibTransId="{2EEC89F8-E46D-474C-A30F-477574807441}"/>
    <dgm:cxn modelId="{46FDE005-BE9A-9741-81AC-B8987370D8B6}" type="presOf" srcId="{BF3AB7A2-D679-4B06-AE59-34AE4C55F71E}" destId="{0DDB6659-BAA0-744E-917D-55D4C0A93833}" srcOrd="0" destOrd="0" presId="urn:microsoft.com/office/officeart/2005/8/layout/default"/>
    <dgm:cxn modelId="{BFCAFD79-BC4A-428F-9383-BB80802FB6A8}" srcId="{F3B4B1B7-B96F-431F-8122-D54F121FA652}" destId="{300C676C-DF80-4196-B665-4D99C9733BDA}" srcOrd="0" destOrd="0" parTransId="{E5C61F21-428C-48C2-B31F-DF78A8E0EC70}" sibTransId="{B7C8531D-EC92-4CBA-BD79-716148A1ED25}"/>
    <dgm:cxn modelId="{0E41B2B6-1D63-9941-BD10-95832F33332A}" type="presOf" srcId="{EE0833CF-72A9-49DD-A081-E0429CA412AC}" destId="{5BC45658-A727-A249-AFD2-DA08C38F9947}" srcOrd="0" destOrd="0" presId="urn:microsoft.com/office/officeart/2005/8/layout/default"/>
    <dgm:cxn modelId="{9496BACD-5124-1E41-91DF-30FE9D1D6956}" type="presOf" srcId="{AA8AE652-DC88-40B0-A54C-90CC0ECD4066}" destId="{912DA4A7-D4E7-5B4E-82BB-5CC197ECAE51}" srcOrd="0" destOrd="0" presId="urn:microsoft.com/office/officeart/2005/8/layout/default"/>
    <dgm:cxn modelId="{DB2EC20D-3C52-4D5C-A6C6-DC7FC18BA6AC}" srcId="{F3B4B1B7-B96F-431F-8122-D54F121FA652}" destId="{BF3AB7A2-D679-4B06-AE59-34AE4C55F71E}" srcOrd="1" destOrd="0" parTransId="{DDC63FAD-10A8-4260-A7BA-CA65B2023290}" sibTransId="{7A55F4E1-41E2-4DF3-9905-F0C09BD41A62}"/>
    <dgm:cxn modelId="{397F88AA-484B-A04E-9984-9629AE22EE21}" type="presOf" srcId="{300C676C-DF80-4196-B665-4D99C9733BDA}" destId="{B9F30179-8CAE-5C42-8ECB-F236040CB67D}" srcOrd="0" destOrd="0" presId="urn:microsoft.com/office/officeart/2005/8/layout/default"/>
    <dgm:cxn modelId="{F8230908-565C-9645-B201-1E456C9664DD}" type="presOf" srcId="{E46F11C4-E8FB-4CDF-A07C-88E7C288ED77}" destId="{320A4DC6-E33D-0349-9F9D-8765B425767C}" srcOrd="0" destOrd="0" presId="urn:microsoft.com/office/officeart/2005/8/layout/default"/>
    <dgm:cxn modelId="{4AEBF83B-DA07-4766-B25D-CF302E528959}" srcId="{F3B4B1B7-B96F-431F-8122-D54F121FA652}" destId="{E46F11C4-E8FB-4CDF-A07C-88E7C288ED77}" srcOrd="3" destOrd="0" parTransId="{A4D262C6-36A5-46BF-8AEA-8D8B9ECFF825}" sibTransId="{23B5270B-56CC-406F-A306-691021A30739}"/>
    <dgm:cxn modelId="{74178B33-509E-BF46-9A9E-99E1F7A9BE89}" type="presParOf" srcId="{3C8BEA0D-7AF4-E64A-B4F5-0CC3B1273F93}" destId="{B9F30179-8CAE-5C42-8ECB-F236040CB67D}" srcOrd="0" destOrd="0" presId="urn:microsoft.com/office/officeart/2005/8/layout/default"/>
    <dgm:cxn modelId="{93A90F87-4C11-4248-B80D-F95473C30B63}" type="presParOf" srcId="{3C8BEA0D-7AF4-E64A-B4F5-0CC3B1273F93}" destId="{2731A64F-DD6C-0D40-9CC2-465D5ECC7259}" srcOrd="1" destOrd="0" presId="urn:microsoft.com/office/officeart/2005/8/layout/default"/>
    <dgm:cxn modelId="{8A827DA1-5FBE-EC46-8DDD-060FBA819F73}" type="presParOf" srcId="{3C8BEA0D-7AF4-E64A-B4F5-0CC3B1273F93}" destId="{0DDB6659-BAA0-744E-917D-55D4C0A93833}" srcOrd="2" destOrd="0" presId="urn:microsoft.com/office/officeart/2005/8/layout/default"/>
    <dgm:cxn modelId="{AD4DD3CF-57D7-8543-A801-665D66D8268A}" type="presParOf" srcId="{3C8BEA0D-7AF4-E64A-B4F5-0CC3B1273F93}" destId="{5CDF6681-3CDD-8C4C-B1BF-2104E54A9E87}" srcOrd="3" destOrd="0" presId="urn:microsoft.com/office/officeart/2005/8/layout/default"/>
    <dgm:cxn modelId="{6AF904CD-06CB-B840-8DFC-2351429612C7}" type="presParOf" srcId="{3C8BEA0D-7AF4-E64A-B4F5-0CC3B1273F93}" destId="{5BC45658-A727-A249-AFD2-DA08C38F9947}" srcOrd="4" destOrd="0" presId="urn:microsoft.com/office/officeart/2005/8/layout/default"/>
    <dgm:cxn modelId="{413CEFB6-224C-3843-9843-212B4F7A7B0C}" type="presParOf" srcId="{3C8BEA0D-7AF4-E64A-B4F5-0CC3B1273F93}" destId="{E0DBF540-79FC-BA46-BA4C-A0E851E268A4}" srcOrd="5" destOrd="0" presId="urn:microsoft.com/office/officeart/2005/8/layout/default"/>
    <dgm:cxn modelId="{E1119E74-5A9D-8E41-9382-7C06F2B6264D}" type="presParOf" srcId="{3C8BEA0D-7AF4-E64A-B4F5-0CC3B1273F93}" destId="{320A4DC6-E33D-0349-9F9D-8765B425767C}" srcOrd="6" destOrd="0" presId="urn:microsoft.com/office/officeart/2005/8/layout/default"/>
    <dgm:cxn modelId="{FC7601A1-9FFF-E04B-9E15-687764567E3C}" type="presParOf" srcId="{3C8BEA0D-7AF4-E64A-B4F5-0CC3B1273F93}" destId="{B634C475-3EF4-E949-8621-DB95AFE59947}" srcOrd="7" destOrd="0" presId="urn:microsoft.com/office/officeart/2005/8/layout/default"/>
    <dgm:cxn modelId="{486FA440-7B11-B643-A569-3991A7ADE572}" type="presParOf" srcId="{3C8BEA0D-7AF4-E64A-B4F5-0CC3B1273F93}" destId="{912DA4A7-D4E7-5B4E-82BB-5CC197ECAE51}"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A34CBE-C415-49EB-BB72-AA7A74DFD773}" type="doc">
      <dgm:prSet loTypeId="urn:microsoft.com/office/officeart/2016/7/layout/AccentHomeChevronProcess" loCatId="process" qsTypeId="urn:microsoft.com/office/officeart/2005/8/quickstyle/simple1" qsCatId="simple" csTypeId="urn:microsoft.com/office/officeart/2005/8/colors/colorful5" csCatId="colorful" phldr="1"/>
      <dgm:spPr/>
      <dgm:t>
        <a:bodyPr/>
        <a:lstStyle/>
        <a:p>
          <a:endParaRPr lang="en-US"/>
        </a:p>
      </dgm:t>
    </dgm:pt>
    <dgm:pt modelId="{5CE4AE36-0E20-467A-9FD3-5B093545F587}">
      <dgm:prSet/>
      <dgm:spPr/>
      <dgm:t>
        <a:bodyPr/>
        <a:lstStyle/>
        <a:p>
          <a:r>
            <a:rPr lang="en-US" b="1" dirty="0">
              <a:solidFill>
                <a:srgbClr val="002060"/>
              </a:solidFill>
              <a:latin typeface="Footlight MT Light" panose="0204060206030A020304" pitchFamily="18" charset="77"/>
            </a:rPr>
            <a:t>October 2023 to June 2024</a:t>
          </a:r>
        </a:p>
      </dgm:t>
    </dgm:pt>
    <dgm:pt modelId="{33FCD463-E310-4A49-B3BB-5522FE58701C}" type="parTrans" cxnId="{3BF63E55-CEC7-4A7D-9273-816619EFC76A}">
      <dgm:prSet/>
      <dgm:spPr/>
      <dgm:t>
        <a:bodyPr/>
        <a:lstStyle/>
        <a:p>
          <a:endParaRPr lang="en-US"/>
        </a:p>
      </dgm:t>
    </dgm:pt>
    <dgm:pt modelId="{03A57F32-72D5-4AD6-A8EC-289E0D51A9EC}" type="sibTrans" cxnId="{3BF63E55-CEC7-4A7D-9273-816619EFC76A}">
      <dgm:prSet/>
      <dgm:spPr/>
      <dgm:t>
        <a:bodyPr/>
        <a:lstStyle/>
        <a:p>
          <a:endParaRPr lang="en-US"/>
        </a:p>
      </dgm:t>
    </dgm:pt>
    <dgm:pt modelId="{A11B22BD-BD10-4F82-B5E8-E2CB0FF08B43}">
      <dgm:prSet custT="1"/>
      <dgm:spPr/>
      <dgm:t>
        <a:bodyPr/>
        <a:lstStyle/>
        <a:p>
          <a:r>
            <a:rPr lang="en-US" sz="1600" dirty="0">
              <a:latin typeface="Footlight MT Light" panose="0204060206030A020304" pitchFamily="18" charset="77"/>
            </a:rPr>
            <a:t>Sales Verification forms mailed to all presumed qualified sales from 10/1/2023 through June 2024 </a:t>
          </a:r>
        </a:p>
      </dgm:t>
    </dgm:pt>
    <dgm:pt modelId="{B55F1D4A-A1F4-4D5A-B927-9CB785D667C1}" type="parTrans" cxnId="{0F240599-E355-4BA6-90C1-7FE59379A946}">
      <dgm:prSet/>
      <dgm:spPr/>
      <dgm:t>
        <a:bodyPr/>
        <a:lstStyle/>
        <a:p>
          <a:endParaRPr lang="en-US"/>
        </a:p>
      </dgm:t>
    </dgm:pt>
    <dgm:pt modelId="{AB1C97E8-64FE-4668-B42D-43DD7217D4F1}" type="sibTrans" cxnId="{0F240599-E355-4BA6-90C1-7FE59379A946}">
      <dgm:prSet/>
      <dgm:spPr/>
      <dgm:t>
        <a:bodyPr/>
        <a:lstStyle/>
        <a:p>
          <a:endParaRPr lang="en-US"/>
        </a:p>
      </dgm:t>
    </dgm:pt>
    <dgm:pt modelId="{CECA7EE2-6671-4765-82BF-9DF90090FA28}">
      <dgm:prSet/>
      <dgm:spPr/>
      <dgm:t>
        <a:bodyPr/>
        <a:lstStyle/>
        <a:p>
          <a:r>
            <a:rPr lang="en-US" b="1" dirty="0">
              <a:solidFill>
                <a:srgbClr val="002060"/>
              </a:solidFill>
              <a:latin typeface="Footlight MT Light" panose="0204060206030A020304" pitchFamily="18" charset="77"/>
            </a:rPr>
            <a:t>Winter and Spring 2024</a:t>
          </a:r>
        </a:p>
      </dgm:t>
    </dgm:pt>
    <dgm:pt modelId="{73CFB6A7-BD16-4191-B80A-F20A881EEDA6}" type="parTrans" cxnId="{146988A2-D561-49DD-A9AE-BA6EA8E705EE}">
      <dgm:prSet/>
      <dgm:spPr/>
      <dgm:t>
        <a:bodyPr/>
        <a:lstStyle/>
        <a:p>
          <a:endParaRPr lang="en-US"/>
        </a:p>
      </dgm:t>
    </dgm:pt>
    <dgm:pt modelId="{65DA0C79-68C1-4EEA-991A-0F2859B15279}" type="sibTrans" cxnId="{146988A2-D561-49DD-A9AE-BA6EA8E705EE}">
      <dgm:prSet/>
      <dgm:spPr/>
      <dgm:t>
        <a:bodyPr/>
        <a:lstStyle/>
        <a:p>
          <a:endParaRPr lang="en-US"/>
        </a:p>
      </dgm:t>
    </dgm:pt>
    <dgm:pt modelId="{65E73FFB-1F3D-4A3B-975C-B5E9A6017B54}">
      <dgm:prSet custT="1"/>
      <dgm:spPr/>
      <dgm:t>
        <a:bodyPr/>
        <a:lstStyle/>
        <a:p>
          <a:r>
            <a:rPr lang="en-US" sz="1600" dirty="0">
              <a:latin typeface="Footlight MT Light" panose="0204060206030A020304" pitchFamily="18" charset="77"/>
            </a:rPr>
            <a:t>Sales measured and listed in the field.  Questionnaires mailed to all commercial and industrial properties for income information</a:t>
          </a:r>
        </a:p>
      </dgm:t>
    </dgm:pt>
    <dgm:pt modelId="{5F5DADB5-ABE6-4972-9BD3-4B2E2BC3E35B}" type="parTrans" cxnId="{0EE22C51-5F74-40FC-B757-D2CB007BA4E9}">
      <dgm:prSet/>
      <dgm:spPr/>
      <dgm:t>
        <a:bodyPr/>
        <a:lstStyle/>
        <a:p>
          <a:endParaRPr lang="en-US"/>
        </a:p>
      </dgm:t>
    </dgm:pt>
    <dgm:pt modelId="{0F2B7B7B-0C33-4CC6-844C-34E8CC4D4FFD}" type="sibTrans" cxnId="{0EE22C51-5F74-40FC-B757-D2CB007BA4E9}">
      <dgm:prSet/>
      <dgm:spPr/>
      <dgm:t>
        <a:bodyPr/>
        <a:lstStyle/>
        <a:p>
          <a:endParaRPr lang="en-US"/>
        </a:p>
      </dgm:t>
    </dgm:pt>
    <dgm:pt modelId="{D5A5F5CD-3A65-4123-9AFB-0520442C42CD}">
      <dgm:prSet custT="1"/>
      <dgm:spPr/>
      <dgm:t>
        <a:bodyPr/>
        <a:lstStyle/>
        <a:p>
          <a:r>
            <a:rPr lang="en-US" sz="1100" dirty="0">
              <a:latin typeface="Footlight MT Light" panose="0204060206030A020304" pitchFamily="18" charset="77"/>
            </a:rPr>
            <a:t> </a:t>
          </a:r>
          <a:r>
            <a:rPr lang="en-US" sz="1600" dirty="0">
              <a:latin typeface="Footlight MT Light" panose="0204060206030A020304" pitchFamily="18" charset="77"/>
            </a:rPr>
            <a:t>Field review and quality control by Certified New Hampshire Assessor Supervisors to make sure new values are applied consistently </a:t>
          </a:r>
        </a:p>
      </dgm:t>
    </dgm:pt>
    <dgm:pt modelId="{14471B7F-B7E8-445A-B372-82B710BA32E5}" type="parTrans" cxnId="{3BD796D2-3B07-4F23-9CFE-97BAA415C266}">
      <dgm:prSet/>
      <dgm:spPr/>
      <dgm:t>
        <a:bodyPr/>
        <a:lstStyle/>
        <a:p>
          <a:endParaRPr lang="en-US"/>
        </a:p>
      </dgm:t>
    </dgm:pt>
    <dgm:pt modelId="{C70007BC-3D2F-4773-BCD7-AAC9E1C2412E}" type="sibTrans" cxnId="{3BD796D2-3B07-4F23-9CFE-97BAA415C266}">
      <dgm:prSet/>
      <dgm:spPr/>
      <dgm:t>
        <a:bodyPr/>
        <a:lstStyle/>
        <a:p>
          <a:endParaRPr lang="en-US"/>
        </a:p>
      </dgm:t>
    </dgm:pt>
    <dgm:pt modelId="{28988AF6-E935-4947-9942-3FBC9585F56B}">
      <dgm:prSet custT="1"/>
      <dgm:spPr/>
      <dgm:t>
        <a:bodyPr/>
        <a:lstStyle/>
        <a:p>
          <a:r>
            <a:rPr lang="en-US" sz="1400" dirty="0">
              <a:latin typeface="Footlight MT Light" panose="0204060206030A020304" pitchFamily="18" charset="77"/>
            </a:rPr>
            <a:t>Sales field review and sales analysis by Project Supervisor </a:t>
          </a:r>
        </a:p>
        <a:p>
          <a:r>
            <a:rPr lang="en-US" sz="1400" dirty="0">
              <a:latin typeface="Footlight MT Light" panose="0204060206030A020304" pitchFamily="18" charset="77"/>
            </a:rPr>
            <a:t>Contact local realtors and builders for most up to date information</a:t>
          </a:r>
        </a:p>
        <a:p>
          <a:r>
            <a:rPr lang="en-US" sz="1400" dirty="0">
              <a:latin typeface="Footlight MT Light" panose="0204060206030A020304" pitchFamily="18" charset="77"/>
            </a:rPr>
            <a:t>CAMA system updated with new land and building rates</a:t>
          </a:r>
        </a:p>
      </dgm:t>
    </dgm:pt>
    <dgm:pt modelId="{8F946A4E-B857-45B8-9480-110B7864F90F}" type="sibTrans" cxnId="{2B0CC930-E0EA-49E5-89CF-31802D98D15F}">
      <dgm:prSet/>
      <dgm:spPr/>
      <dgm:t>
        <a:bodyPr/>
        <a:lstStyle/>
        <a:p>
          <a:endParaRPr lang="en-US"/>
        </a:p>
      </dgm:t>
    </dgm:pt>
    <dgm:pt modelId="{287FA547-EF2A-4F9B-BFF3-57880C44D7BE}" type="parTrans" cxnId="{2B0CC930-E0EA-49E5-89CF-31802D98D15F}">
      <dgm:prSet/>
      <dgm:spPr/>
      <dgm:t>
        <a:bodyPr/>
        <a:lstStyle/>
        <a:p>
          <a:endParaRPr lang="en-US"/>
        </a:p>
      </dgm:t>
    </dgm:pt>
    <dgm:pt modelId="{02B407AE-F8E2-4243-BB15-FCB86B887703}">
      <dgm:prSet/>
      <dgm:spPr/>
      <dgm:t>
        <a:bodyPr/>
        <a:lstStyle/>
        <a:p>
          <a:r>
            <a:rPr lang="en-US" b="1" dirty="0">
              <a:solidFill>
                <a:srgbClr val="002060"/>
              </a:solidFill>
              <a:latin typeface="Footlight MT Light" panose="0204060206030A020304" pitchFamily="18" charset="77"/>
            </a:rPr>
            <a:t>June 2024</a:t>
          </a:r>
        </a:p>
      </dgm:t>
    </dgm:pt>
    <dgm:pt modelId="{B2CF546D-2353-4507-AE48-6262C23ADE56}" type="sibTrans" cxnId="{5D17BF54-CF9D-4622-887A-09A413233415}">
      <dgm:prSet/>
      <dgm:spPr/>
      <dgm:t>
        <a:bodyPr/>
        <a:lstStyle/>
        <a:p>
          <a:endParaRPr lang="en-US"/>
        </a:p>
      </dgm:t>
    </dgm:pt>
    <dgm:pt modelId="{54EAE29F-B5A7-4F7A-B117-951CBF9EDC12}" type="parTrans" cxnId="{5D17BF54-CF9D-4622-887A-09A413233415}">
      <dgm:prSet/>
      <dgm:spPr/>
      <dgm:t>
        <a:bodyPr/>
        <a:lstStyle/>
        <a:p>
          <a:endParaRPr lang="en-US"/>
        </a:p>
      </dgm:t>
    </dgm:pt>
    <dgm:pt modelId="{DCCEA614-0283-4177-82DC-5834DA71A337}">
      <dgm:prSet/>
      <dgm:spPr/>
      <dgm:t>
        <a:bodyPr/>
        <a:lstStyle/>
        <a:p>
          <a:r>
            <a:rPr lang="en-US" b="1" dirty="0">
              <a:solidFill>
                <a:srgbClr val="002060"/>
              </a:solidFill>
              <a:latin typeface="Footlight MT Light" panose="0204060206030A020304" pitchFamily="18" charset="77"/>
            </a:rPr>
            <a:t>May-June-July</a:t>
          </a:r>
        </a:p>
      </dgm:t>
    </dgm:pt>
    <dgm:pt modelId="{2D8F99FF-CCBF-40CD-A56F-C757701EA90A}" type="sibTrans" cxnId="{08962DAF-DF92-4D5E-88C6-FAA5B9414CC5}">
      <dgm:prSet/>
      <dgm:spPr/>
      <dgm:t>
        <a:bodyPr/>
        <a:lstStyle/>
        <a:p>
          <a:endParaRPr lang="en-US"/>
        </a:p>
      </dgm:t>
    </dgm:pt>
    <dgm:pt modelId="{916256CA-72C5-433E-A1CB-B77C0416560A}" type="parTrans" cxnId="{08962DAF-DF92-4D5E-88C6-FAA5B9414CC5}">
      <dgm:prSet/>
      <dgm:spPr/>
      <dgm:t>
        <a:bodyPr/>
        <a:lstStyle/>
        <a:p>
          <a:endParaRPr lang="en-US"/>
        </a:p>
      </dgm:t>
    </dgm:pt>
    <dgm:pt modelId="{B5B8ED6B-C468-3E4F-9A87-E8423F37B60D}">
      <dgm:prSet/>
      <dgm:spPr/>
      <dgm:t>
        <a:bodyPr/>
        <a:lstStyle/>
        <a:p>
          <a:r>
            <a:rPr lang="en-US" b="1" dirty="0">
              <a:solidFill>
                <a:srgbClr val="002060"/>
              </a:solidFill>
              <a:latin typeface="Footlight MT Light" panose="0204060206030A020304" pitchFamily="18" charset="77"/>
            </a:rPr>
            <a:t>July 2024</a:t>
          </a:r>
        </a:p>
      </dgm:t>
    </dgm:pt>
    <dgm:pt modelId="{9CA23679-83F5-2D4E-9975-39323ABD5649}" type="parTrans" cxnId="{C79754E0-649F-F248-B5F5-CD3E4E78719A}">
      <dgm:prSet/>
      <dgm:spPr/>
      <dgm:t>
        <a:bodyPr/>
        <a:lstStyle/>
        <a:p>
          <a:endParaRPr lang="en-US"/>
        </a:p>
      </dgm:t>
    </dgm:pt>
    <dgm:pt modelId="{9FA2A311-CCEF-9A47-8EAC-3A7584EC6CC8}" type="sibTrans" cxnId="{C79754E0-649F-F248-B5F5-CD3E4E78719A}">
      <dgm:prSet/>
      <dgm:spPr/>
      <dgm:t>
        <a:bodyPr/>
        <a:lstStyle/>
        <a:p>
          <a:endParaRPr lang="en-US"/>
        </a:p>
      </dgm:t>
    </dgm:pt>
    <dgm:pt modelId="{1149F9A1-3646-BA4C-B609-A592286B77BF}">
      <dgm:prSet/>
      <dgm:spPr/>
      <dgm:t>
        <a:bodyPr/>
        <a:lstStyle/>
        <a:p>
          <a:r>
            <a:rPr lang="en-US" b="1" dirty="0">
              <a:solidFill>
                <a:srgbClr val="002060"/>
              </a:solidFill>
              <a:latin typeface="Footlight MT Light" panose="0204060206030A020304" pitchFamily="18" charset="77"/>
            </a:rPr>
            <a:t>August 2024</a:t>
          </a:r>
        </a:p>
      </dgm:t>
    </dgm:pt>
    <dgm:pt modelId="{DB3D335C-230A-1947-A6BC-D6D5970D5210}" type="parTrans" cxnId="{89795987-9EF5-734C-9C2D-523BC4E24E7C}">
      <dgm:prSet/>
      <dgm:spPr/>
      <dgm:t>
        <a:bodyPr/>
        <a:lstStyle/>
        <a:p>
          <a:endParaRPr lang="en-US"/>
        </a:p>
      </dgm:t>
    </dgm:pt>
    <dgm:pt modelId="{CB5A8513-A3EB-6943-AFF4-AC666CB5966A}" type="sibTrans" cxnId="{89795987-9EF5-734C-9C2D-523BC4E24E7C}">
      <dgm:prSet/>
      <dgm:spPr/>
      <dgm:t>
        <a:bodyPr/>
        <a:lstStyle/>
        <a:p>
          <a:endParaRPr lang="en-US"/>
        </a:p>
      </dgm:t>
    </dgm:pt>
    <dgm:pt modelId="{B2FB4CDB-3E48-CE43-83FF-F33B01E5D7EC}" type="pres">
      <dgm:prSet presAssocID="{37A34CBE-C415-49EB-BB72-AA7A74DFD773}" presName="Name0" presStyleCnt="0">
        <dgm:presLayoutVars>
          <dgm:animLvl val="lvl"/>
          <dgm:resizeHandles val="exact"/>
        </dgm:presLayoutVars>
      </dgm:prSet>
      <dgm:spPr/>
      <dgm:t>
        <a:bodyPr/>
        <a:lstStyle/>
        <a:p>
          <a:endParaRPr lang="en-US"/>
        </a:p>
      </dgm:t>
    </dgm:pt>
    <dgm:pt modelId="{547D6905-742F-564B-A890-3556825BA8ED}" type="pres">
      <dgm:prSet presAssocID="{5CE4AE36-0E20-467A-9FD3-5B093545F587}" presName="composite" presStyleCnt="0"/>
      <dgm:spPr/>
    </dgm:pt>
    <dgm:pt modelId="{3973C71F-4A8F-7B40-8A91-3C8F847F41EC}" type="pres">
      <dgm:prSet presAssocID="{5CE4AE36-0E20-467A-9FD3-5B093545F587}" presName="L" presStyleLbl="solidFgAcc1" presStyleIdx="0" presStyleCnt="6">
        <dgm:presLayoutVars>
          <dgm:chMax val="0"/>
          <dgm:chPref val="0"/>
        </dgm:presLayoutVars>
      </dgm:prSet>
      <dgm:spPr/>
    </dgm:pt>
    <dgm:pt modelId="{62A47829-02D2-A841-BD6F-FDC4B978A123}" type="pres">
      <dgm:prSet presAssocID="{5CE4AE36-0E20-467A-9FD3-5B093545F587}" presName="parTx" presStyleLbl="alignNode1" presStyleIdx="0" presStyleCnt="6">
        <dgm:presLayoutVars>
          <dgm:chMax val="0"/>
          <dgm:chPref val="0"/>
          <dgm:bulletEnabled val="1"/>
        </dgm:presLayoutVars>
      </dgm:prSet>
      <dgm:spPr/>
      <dgm:t>
        <a:bodyPr/>
        <a:lstStyle/>
        <a:p>
          <a:endParaRPr lang="en-US"/>
        </a:p>
      </dgm:t>
    </dgm:pt>
    <dgm:pt modelId="{50A65BCF-C5BC-8943-96DB-9147E28AB9DB}" type="pres">
      <dgm:prSet presAssocID="{5CE4AE36-0E20-467A-9FD3-5B093545F587}" presName="desTx" presStyleLbl="revTx" presStyleIdx="0" presStyleCnt="6">
        <dgm:presLayoutVars>
          <dgm:chMax val="0"/>
          <dgm:chPref val="0"/>
          <dgm:bulletEnabled val="1"/>
        </dgm:presLayoutVars>
      </dgm:prSet>
      <dgm:spPr/>
      <dgm:t>
        <a:bodyPr/>
        <a:lstStyle/>
        <a:p>
          <a:endParaRPr lang="en-US"/>
        </a:p>
      </dgm:t>
    </dgm:pt>
    <dgm:pt modelId="{DDD8C86E-CFEA-8347-B1B0-EF982873FD75}" type="pres">
      <dgm:prSet presAssocID="{5CE4AE36-0E20-467A-9FD3-5B093545F587}" presName="EmptyPlaceHolder" presStyleCnt="0"/>
      <dgm:spPr/>
    </dgm:pt>
    <dgm:pt modelId="{BEF35BEE-4B81-014B-A2F3-124755F9D1CE}" type="pres">
      <dgm:prSet presAssocID="{03A57F32-72D5-4AD6-A8EC-289E0D51A9EC}" presName="space" presStyleCnt="0"/>
      <dgm:spPr/>
    </dgm:pt>
    <dgm:pt modelId="{BCD73777-69E0-0144-93A6-6B99852BC1BB}" type="pres">
      <dgm:prSet presAssocID="{CECA7EE2-6671-4765-82BF-9DF90090FA28}" presName="composite" presStyleCnt="0"/>
      <dgm:spPr/>
    </dgm:pt>
    <dgm:pt modelId="{613B4201-82A6-2741-855A-7F0DEB73B628}" type="pres">
      <dgm:prSet presAssocID="{CECA7EE2-6671-4765-82BF-9DF90090FA28}" presName="L" presStyleLbl="solidFgAcc1" presStyleIdx="1" presStyleCnt="6">
        <dgm:presLayoutVars>
          <dgm:chMax val="0"/>
          <dgm:chPref val="0"/>
        </dgm:presLayoutVars>
      </dgm:prSet>
      <dgm:spPr/>
    </dgm:pt>
    <dgm:pt modelId="{D820B78D-6AB6-AB46-A7B3-CF101FB22394}" type="pres">
      <dgm:prSet presAssocID="{CECA7EE2-6671-4765-82BF-9DF90090FA28}" presName="parTx" presStyleLbl="alignNode1" presStyleIdx="1" presStyleCnt="6" custScaleY="101615">
        <dgm:presLayoutVars>
          <dgm:chMax val="0"/>
          <dgm:chPref val="0"/>
          <dgm:bulletEnabled val="1"/>
        </dgm:presLayoutVars>
      </dgm:prSet>
      <dgm:spPr/>
      <dgm:t>
        <a:bodyPr/>
        <a:lstStyle/>
        <a:p>
          <a:endParaRPr lang="en-US"/>
        </a:p>
      </dgm:t>
    </dgm:pt>
    <dgm:pt modelId="{E2F538A6-E557-0D49-BEA0-F067DABF1677}" type="pres">
      <dgm:prSet presAssocID="{CECA7EE2-6671-4765-82BF-9DF90090FA28}" presName="desTx" presStyleLbl="revTx" presStyleIdx="1" presStyleCnt="6">
        <dgm:presLayoutVars>
          <dgm:chMax val="0"/>
          <dgm:chPref val="0"/>
          <dgm:bulletEnabled val="1"/>
        </dgm:presLayoutVars>
      </dgm:prSet>
      <dgm:spPr/>
      <dgm:t>
        <a:bodyPr/>
        <a:lstStyle/>
        <a:p>
          <a:endParaRPr lang="en-US"/>
        </a:p>
      </dgm:t>
    </dgm:pt>
    <dgm:pt modelId="{6EFEC5AC-219C-694E-90D5-10F307833917}" type="pres">
      <dgm:prSet presAssocID="{CECA7EE2-6671-4765-82BF-9DF90090FA28}" presName="EmptyPlaceHolder" presStyleCnt="0"/>
      <dgm:spPr/>
    </dgm:pt>
    <dgm:pt modelId="{90D7D8BA-C202-4F4A-AF66-D932DDD0B905}" type="pres">
      <dgm:prSet presAssocID="{65DA0C79-68C1-4EEA-991A-0F2859B15279}" presName="space" presStyleCnt="0"/>
      <dgm:spPr/>
    </dgm:pt>
    <dgm:pt modelId="{6DB194B5-C4DE-374F-A573-6F7474581E81}" type="pres">
      <dgm:prSet presAssocID="{DCCEA614-0283-4177-82DC-5834DA71A337}" presName="composite" presStyleCnt="0"/>
      <dgm:spPr/>
    </dgm:pt>
    <dgm:pt modelId="{388B5095-FF82-9B48-BBFB-A33966B4975A}" type="pres">
      <dgm:prSet presAssocID="{DCCEA614-0283-4177-82DC-5834DA71A337}" presName="L" presStyleLbl="solidFgAcc1" presStyleIdx="2" presStyleCnt="6">
        <dgm:presLayoutVars>
          <dgm:chMax val="0"/>
          <dgm:chPref val="0"/>
        </dgm:presLayoutVars>
      </dgm:prSet>
      <dgm:spPr/>
    </dgm:pt>
    <dgm:pt modelId="{42C4A39C-D081-2C45-8C10-DCEDCF0F18B4}" type="pres">
      <dgm:prSet presAssocID="{DCCEA614-0283-4177-82DC-5834DA71A337}" presName="parTx" presStyleLbl="alignNode1" presStyleIdx="2" presStyleCnt="6">
        <dgm:presLayoutVars>
          <dgm:chMax val="0"/>
          <dgm:chPref val="0"/>
          <dgm:bulletEnabled val="1"/>
        </dgm:presLayoutVars>
      </dgm:prSet>
      <dgm:spPr/>
      <dgm:t>
        <a:bodyPr/>
        <a:lstStyle/>
        <a:p>
          <a:endParaRPr lang="en-US"/>
        </a:p>
      </dgm:t>
    </dgm:pt>
    <dgm:pt modelId="{55C1D94E-29C7-9843-9829-98AEC48841CA}" type="pres">
      <dgm:prSet presAssocID="{DCCEA614-0283-4177-82DC-5834DA71A337}" presName="desTx" presStyleLbl="revTx" presStyleIdx="2" presStyleCnt="6">
        <dgm:presLayoutVars>
          <dgm:chMax val="0"/>
          <dgm:chPref val="0"/>
          <dgm:bulletEnabled val="1"/>
        </dgm:presLayoutVars>
      </dgm:prSet>
      <dgm:spPr/>
      <dgm:t>
        <a:bodyPr/>
        <a:lstStyle/>
        <a:p>
          <a:endParaRPr lang="en-US"/>
        </a:p>
      </dgm:t>
    </dgm:pt>
    <dgm:pt modelId="{41192DCF-E1B5-714C-A524-EFB10EC03B79}" type="pres">
      <dgm:prSet presAssocID="{DCCEA614-0283-4177-82DC-5834DA71A337}" presName="EmptyPlaceHolder" presStyleCnt="0"/>
      <dgm:spPr/>
    </dgm:pt>
    <dgm:pt modelId="{4FFAF1D5-922E-3644-8667-DC562B36B091}" type="pres">
      <dgm:prSet presAssocID="{2D8F99FF-CCBF-40CD-A56F-C757701EA90A}" presName="space" presStyleCnt="0"/>
      <dgm:spPr/>
    </dgm:pt>
    <dgm:pt modelId="{E5F78682-8226-BB44-AE5E-FA1A0A21532E}" type="pres">
      <dgm:prSet presAssocID="{02B407AE-F8E2-4243-BB15-FCB86B887703}" presName="composite" presStyleCnt="0"/>
      <dgm:spPr/>
    </dgm:pt>
    <dgm:pt modelId="{3091CBF1-6A37-684E-9703-8818CB1745F7}" type="pres">
      <dgm:prSet presAssocID="{02B407AE-F8E2-4243-BB15-FCB86B887703}" presName="L" presStyleLbl="solidFgAcc1" presStyleIdx="3" presStyleCnt="6">
        <dgm:presLayoutVars>
          <dgm:chMax val="0"/>
          <dgm:chPref val="0"/>
        </dgm:presLayoutVars>
      </dgm:prSet>
      <dgm:spPr/>
    </dgm:pt>
    <dgm:pt modelId="{72960652-202F-7743-9C44-36270ACC31F9}" type="pres">
      <dgm:prSet presAssocID="{02B407AE-F8E2-4243-BB15-FCB86B887703}" presName="parTx" presStyleLbl="alignNode1" presStyleIdx="3" presStyleCnt="6">
        <dgm:presLayoutVars>
          <dgm:chMax val="0"/>
          <dgm:chPref val="0"/>
          <dgm:bulletEnabled val="1"/>
        </dgm:presLayoutVars>
      </dgm:prSet>
      <dgm:spPr/>
      <dgm:t>
        <a:bodyPr/>
        <a:lstStyle/>
        <a:p>
          <a:endParaRPr lang="en-US"/>
        </a:p>
      </dgm:t>
    </dgm:pt>
    <dgm:pt modelId="{A51AB422-9F45-594A-A6C4-292C693502F3}" type="pres">
      <dgm:prSet presAssocID="{02B407AE-F8E2-4243-BB15-FCB86B887703}" presName="desTx" presStyleLbl="revTx" presStyleIdx="3" presStyleCnt="6">
        <dgm:presLayoutVars>
          <dgm:chMax val="0"/>
          <dgm:chPref val="0"/>
          <dgm:bulletEnabled val="1"/>
        </dgm:presLayoutVars>
      </dgm:prSet>
      <dgm:spPr/>
      <dgm:t>
        <a:bodyPr/>
        <a:lstStyle/>
        <a:p>
          <a:endParaRPr lang="en-US"/>
        </a:p>
      </dgm:t>
    </dgm:pt>
    <dgm:pt modelId="{D9B759FE-9A3F-EE4E-BB3D-78CC5A42EE92}" type="pres">
      <dgm:prSet presAssocID="{02B407AE-F8E2-4243-BB15-FCB86B887703}" presName="EmptyPlaceHolder" presStyleCnt="0"/>
      <dgm:spPr/>
    </dgm:pt>
    <dgm:pt modelId="{0E459838-5E28-3548-BDD4-3B04430F4BA5}" type="pres">
      <dgm:prSet presAssocID="{B2CF546D-2353-4507-AE48-6262C23ADE56}" presName="space" presStyleCnt="0"/>
      <dgm:spPr/>
    </dgm:pt>
    <dgm:pt modelId="{8ADF81D0-5E32-984D-B0C9-7DDCBAD841D2}" type="pres">
      <dgm:prSet presAssocID="{B5B8ED6B-C468-3E4F-9A87-E8423F37B60D}" presName="composite" presStyleCnt="0"/>
      <dgm:spPr/>
    </dgm:pt>
    <dgm:pt modelId="{46A0EC04-F237-554A-A687-E7FA11C95DB3}" type="pres">
      <dgm:prSet presAssocID="{B5B8ED6B-C468-3E4F-9A87-E8423F37B60D}" presName="L" presStyleLbl="solidFgAcc1" presStyleIdx="4" presStyleCnt="6">
        <dgm:presLayoutVars>
          <dgm:chMax val="0"/>
          <dgm:chPref val="0"/>
        </dgm:presLayoutVars>
      </dgm:prSet>
      <dgm:spPr/>
    </dgm:pt>
    <dgm:pt modelId="{BB9D3265-2ABD-1442-A7B4-E768EEC954DF}" type="pres">
      <dgm:prSet presAssocID="{B5B8ED6B-C468-3E4F-9A87-E8423F37B60D}" presName="parTx" presStyleLbl="alignNode1" presStyleIdx="4" presStyleCnt="6">
        <dgm:presLayoutVars>
          <dgm:chMax val="0"/>
          <dgm:chPref val="0"/>
          <dgm:bulletEnabled val="1"/>
        </dgm:presLayoutVars>
      </dgm:prSet>
      <dgm:spPr/>
      <dgm:t>
        <a:bodyPr/>
        <a:lstStyle/>
        <a:p>
          <a:endParaRPr lang="en-US"/>
        </a:p>
      </dgm:t>
    </dgm:pt>
    <dgm:pt modelId="{027DAB1F-6551-4244-A6C9-EF86F2140EF6}" type="pres">
      <dgm:prSet presAssocID="{B5B8ED6B-C468-3E4F-9A87-E8423F37B60D}" presName="desTx" presStyleLbl="revTx" presStyleIdx="4" presStyleCnt="6">
        <dgm:presLayoutVars>
          <dgm:chMax val="0"/>
          <dgm:chPref val="0"/>
          <dgm:bulletEnabled val="1"/>
        </dgm:presLayoutVars>
      </dgm:prSet>
      <dgm:spPr/>
    </dgm:pt>
    <dgm:pt modelId="{4DDEB598-1520-B74E-A12C-78116AEE2B99}" type="pres">
      <dgm:prSet presAssocID="{B5B8ED6B-C468-3E4F-9A87-E8423F37B60D}" presName="EmptyPlaceHolder" presStyleCnt="0"/>
      <dgm:spPr/>
    </dgm:pt>
    <dgm:pt modelId="{0A079576-FFF2-964F-A719-92E5EDDD8193}" type="pres">
      <dgm:prSet presAssocID="{9FA2A311-CCEF-9A47-8EAC-3A7584EC6CC8}" presName="space" presStyleCnt="0"/>
      <dgm:spPr/>
    </dgm:pt>
    <dgm:pt modelId="{A5BA67B6-3018-894A-95F4-80C8018E2D44}" type="pres">
      <dgm:prSet presAssocID="{1149F9A1-3646-BA4C-B609-A592286B77BF}" presName="composite" presStyleCnt="0"/>
      <dgm:spPr/>
    </dgm:pt>
    <dgm:pt modelId="{E4A1BE60-EE04-7D4C-8D9F-E680ECEE349D}" type="pres">
      <dgm:prSet presAssocID="{1149F9A1-3646-BA4C-B609-A592286B77BF}" presName="L" presStyleLbl="solidFgAcc1" presStyleIdx="5" presStyleCnt="6">
        <dgm:presLayoutVars>
          <dgm:chMax val="0"/>
          <dgm:chPref val="0"/>
        </dgm:presLayoutVars>
      </dgm:prSet>
      <dgm:spPr/>
    </dgm:pt>
    <dgm:pt modelId="{4D609849-876F-D541-880B-3EDCA13E8DEC}" type="pres">
      <dgm:prSet presAssocID="{1149F9A1-3646-BA4C-B609-A592286B77BF}" presName="parTx" presStyleLbl="alignNode1" presStyleIdx="5" presStyleCnt="6">
        <dgm:presLayoutVars>
          <dgm:chMax val="0"/>
          <dgm:chPref val="0"/>
          <dgm:bulletEnabled val="1"/>
        </dgm:presLayoutVars>
      </dgm:prSet>
      <dgm:spPr/>
      <dgm:t>
        <a:bodyPr/>
        <a:lstStyle/>
        <a:p>
          <a:endParaRPr lang="en-US"/>
        </a:p>
      </dgm:t>
    </dgm:pt>
    <dgm:pt modelId="{12B9E260-604E-AB46-842E-286227945B31}" type="pres">
      <dgm:prSet presAssocID="{1149F9A1-3646-BA4C-B609-A592286B77BF}" presName="desTx" presStyleLbl="revTx" presStyleIdx="5" presStyleCnt="6">
        <dgm:presLayoutVars>
          <dgm:chMax val="0"/>
          <dgm:chPref val="0"/>
          <dgm:bulletEnabled val="1"/>
        </dgm:presLayoutVars>
      </dgm:prSet>
      <dgm:spPr/>
    </dgm:pt>
    <dgm:pt modelId="{E6081990-6FE5-A443-A26E-851063903D9E}" type="pres">
      <dgm:prSet presAssocID="{1149F9A1-3646-BA4C-B609-A592286B77BF}" presName="EmptyPlaceHolder" presStyleCnt="0"/>
      <dgm:spPr/>
    </dgm:pt>
  </dgm:ptLst>
  <dgm:cxnLst>
    <dgm:cxn modelId="{CF2FD6A6-D180-1A49-935E-9024BC148EAE}" type="presOf" srcId="{02B407AE-F8E2-4243-BB15-FCB86B887703}" destId="{72960652-202F-7743-9C44-36270ACC31F9}" srcOrd="0" destOrd="0" presId="urn:microsoft.com/office/officeart/2016/7/layout/AccentHomeChevronProcess"/>
    <dgm:cxn modelId="{2B0CC930-E0EA-49E5-89CF-31802D98D15F}" srcId="{DCCEA614-0283-4177-82DC-5834DA71A337}" destId="{28988AF6-E935-4947-9942-3FBC9585F56B}" srcOrd="0" destOrd="0" parTransId="{287FA547-EF2A-4F9B-BFF3-57880C44D7BE}" sibTransId="{8F946A4E-B857-45B8-9480-110B7864F90F}"/>
    <dgm:cxn modelId="{3BD796D2-3B07-4F23-9CFE-97BAA415C266}" srcId="{02B407AE-F8E2-4243-BB15-FCB86B887703}" destId="{D5A5F5CD-3A65-4123-9AFB-0520442C42CD}" srcOrd="0" destOrd="0" parTransId="{14471B7F-B7E8-445A-B372-82B710BA32E5}" sibTransId="{C70007BC-3D2F-4773-BCD7-AAC9E1C2412E}"/>
    <dgm:cxn modelId="{33AD5CAD-9842-6E49-80AA-73C3EAC3D50A}" type="presOf" srcId="{1149F9A1-3646-BA4C-B609-A592286B77BF}" destId="{4D609849-876F-D541-880B-3EDCA13E8DEC}" srcOrd="0" destOrd="0" presId="urn:microsoft.com/office/officeart/2016/7/layout/AccentHomeChevronProcess"/>
    <dgm:cxn modelId="{752A6EA0-6400-A747-B08F-A5131F975983}" type="presOf" srcId="{CECA7EE2-6671-4765-82BF-9DF90090FA28}" destId="{D820B78D-6AB6-AB46-A7B3-CF101FB22394}" srcOrd="0" destOrd="0" presId="urn:microsoft.com/office/officeart/2016/7/layout/AccentHomeChevronProcess"/>
    <dgm:cxn modelId="{8EAD825A-C79E-7642-A470-C9DE79E8AC4B}" type="presOf" srcId="{5CE4AE36-0E20-467A-9FD3-5B093545F587}" destId="{62A47829-02D2-A841-BD6F-FDC4B978A123}" srcOrd="0" destOrd="0" presId="urn:microsoft.com/office/officeart/2016/7/layout/AccentHomeChevronProcess"/>
    <dgm:cxn modelId="{3BF63E55-CEC7-4A7D-9273-816619EFC76A}" srcId="{37A34CBE-C415-49EB-BB72-AA7A74DFD773}" destId="{5CE4AE36-0E20-467A-9FD3-5B093545F587}" srcOrd="0" destOrd="0" parTransId="{33FCD463-E310-4A49-B3BB-5522FE58701C}" sibTransId="{03A57F32-72D5-4AD6-A8EC-289E0D51A9EC}"/>
    <dgm:cxn modelId="{44B06B27-D4F3-1649-BCB9-F5EF064A6084}" type="presOf" srcId="{28988AF6-E935-4947-9942-3FBC9585F56B}" destId="{55C1D94E-29C7-9843-9829-98AEC48841CA}" srcOrd="0" destOrd="0" presId="urn:microsoft.com/office/officeart/2016/7/layout/AccentHomeChevronProcess"/>
    <dgm:cxn modelId="{A9C557EA-F560-C447-9208-69F682E2E1B4}" type="presOf" srcId="{B5B8ED6B-C468-3E4F-9A87-E8423F37B60D}" destId="{BB9D3265-2ABD-1442-A7B4-E768EEC954DF}" srcOrd="0" destOrd="0" presId="urn:microsoft.com/office/officeart/2016/7/layout/AccentHomeChevronProcess"/>
    <dgm:cxn modelId="{82C4E50E-85ED-8D4C-8C25-704A1DBB0852}" type="presOf" srcId="{A11B22BD-BD10-4F82-B5E8-E2CB0FF08B43}" destId="{50A65BCF-C5BC-8943-96DB-9147E28AB9DB}" srcOrd="0" destOrd="0" presId="urn:microsoft.com/office/officeart/2016/7/layout/AccentHomeChevronProcess"/>
    <dgm:cxn modelId="{146988A2-D561-49DD-A9AE-BA6EA8E705EE}" srcId="{37A34CBE-C415-49EB-BB72-AA7A74DFD773}" destId="{CECA7EE2-6671-4765-82BF-9DF90090FA28}" srcOrd="1" destOrd="0" parTransId="{73CFB6A7-BD16-4191-B80A-F20A881EEDA6}" sibTransId="{65DA0C79-68C1-4EEA-991A-0F2859B15279}"/>
    <dgm:cxn modelId="{662399D8-C4DA-7447-97F1-7FB32F0457AA}" type="presOf" srcId="{D5A5F5CD-3A65-4123-9AFB-0520442C42CD}" destId="{A51AB422-9F45-594A-A6C4-292C693502F3}" srcOrd="0" destOrd="0" presId="urn:microsoft.com/office/officeart/2016/7/layout/AccentHomeChevronProcess"/>
    <dgm:cxn modelId="{8BBEB5EB-B12A-3C4C-BF0E-A3A96CA4B7B1}" type="presOf" srcId="{DCCEA614-0283-4177-82DC-5834DA71A337}" destId="{42C4A39C-D081-2C45-8C10-DCEDCF0F18B4}" srcOrd="0" destOrd="0" presId="urn:microsoft.com/office/officeart/2016/7/layout/AccentHomeChevronProcess"/>
    <dgm:cxn modelId="{08962DAF-DF92-4D5E-88C6-FAA5B9414CC5}" srcId="{37A34CBE-C415-49EB-BB72-AA7A74DFD773}" destId="{DCCEA614-0283-4177-82DC-5834DA71A337}" srcOrd="2" destOrd="0" parTransId="{916256CA-72C5-433E-A1CB-B77C0416560A}" sibTransId="{2D8F99FF-CCBF-40CD-A56F-C757701EA90A}"/>
    <dgm:cxn modelId="{2B26C5BB-D4A4-874C-809E-1FDEAF018187}" type="presOf" srcId="{37A34CBE-C415-49EB-BB72-AA7A74DFD773}" destId="{B2FB4CDB-3E48-CE43-83FF-F33B01E5D7EC}" srcOrd="0" destOrd="0" presId="urn:microsoft.com/office/officeart/2016/7/layout/AccentHomeChevronProcess"/>
    <dgm:cxn modelId="{0EE22C51-5F74-40FC-B757-D2CB007BA4E9}" srcId="{CECA7EE2-6671-4765-82BF-9DF90090FA28}" destId="{65E73FFB-1F3D-4A3B-975C-B5E9A6017B54}" srcOrd="0" destOrd="0" parTransId="{5F5DADB5-ABE6-4972-9BD3-4B2E2BC3E35B}" sibTransId="{0F2B7B7B-0C33-4CC6-844C-34E8CC4D4FFD}"/>
    <dgm:cxn modelId="{C7FD419B-457C-044D-8370-B168BF43F00F}" type="presOf" srcId="{65E73FFB-1F3D-4A3B-975C-B5E9A6017B54}" destId="{E2F538A6-E557-0D49-BEA0-F067DABF1677}" srcOrd="0" destOrd="0" presId="urn:microsoft.com/office/officeart/2016/7/layout/AccentHomeChevronProcess"/>
    <dgm:cxn modelId="{5D17BF54-CF9D-4622-887A-09A413233415}" srcId="{37A34CBE-C415-49EB-BB72-AA7A74DFD773}" destId="{02B407AE-F8E2-4243-BB15-FCB86B887703}" srcOrd="3" destOrd="0" parTransId="{54EAE29F-B5A7-4F7A-B117-951CBF9EDC12}" sibTransId="{B2CF546D-2353-4507-AE48-6262C23ADE56}"/>
    <dgm:cxn modelId="{89795987-9EF5-734C-9C2D-523BC4E24E7C}" srcId="{37A34CBE-C415-49EB-BB72-AA7A74DFD773}" destId="{1149F9A1-3646-BA4C-B609-A592286B77BF}" srcOrd="5" destOrd="0" parTransId="{DB3D335C-230A-1947-A6BC-D6D5970D5210}" sibTransId="{CB5A8513-A3EB-6943-AFF4-AC666CB5966A}"/>
    <dgm:cxn modelId="{0F240599-E355-4BA6-90C1-7FE59379A946}" srcId="{5CE4AE36-0E20-467A-9FD3-5B093545F587}" destId="{A11B22BD-BD10-4F82-B5E8-E2CB0FF08B43}" srcOrd="0" destOrd="0" parTransId="{B55F1D4A-A1F4-4D5A-B927-9CB785D667C1}" sibTransId="{AB1C97E8-64FE-4668-B42D-43DD7217D4F1}"/>
    <dgm:cxn modelId="{C79754E0-649F-F248-B5F5-CD3E4E78719A}" srcId="{37A34CBE-C415-49EB-BB72-AA7A74DFD773}" destId="{B5B8ED6B-C468-3E4F-9A87-E8423F37B60D}" srcOrd="4" destOrd="0" parTransId="{9CA23679-83F5-2D4E-9975-39323ABD5649}" sibTransId="{9FA2A311-CCEF-9A47-8EAC-3A7584EC6CC8}"/>
    <dgm:cxn modelId="{AEB43E5E-0B66-354E-8422-C4D5E4320CB8}" type="presParOf" srcId="{B2FB4CDB-3E48-CE43-83FF-F33B01E5D7EC}" destId="{547D6905-742F-564B-A890-3556825BA8ED}" srcOrd="0" destOrd="0" presId="urn:microsoft.com/office/officeart/2016/7/layout/AccentHomeChevronProcess"/>
    <dgm:cxn modelId="{970CCBC4-C693-E646-8154-43C284B2FEBC}" type="presParOf" srcId="{547D6905-742F-564B-A890-3556825BA8ED}" destId="{3973C71F-4A8F-7B40-8A91-3C8F847F41EC}" srcOrd="0" destOrd="0" presId="urn:microsoft.com/office/officeart/2016/7/layout/AccentHomeChevronProcess"/>
    <dgm:cxn modelId="{ED201946-3B45-9C4D-9C05-A494833ADCB3}" type="presParOf" srcId="{547D6905-742F-564B-A890-3556825BA8ED}" destId="{62A47829-02D2-A841-BD6F-FDC4B978A123}" srcOrd="1" destOrd="0" presId="urn:microsoft.com/office/officeart/2016/7/layout/AccentHomeChevronProcess"/>
    <dgm:cxn modelId="{118C53B5-5860-814C-BD9E-C958C71B4F9B}" type="presParOf" srcId="{547D6905-742F-564B-A890-3556825BA8ED}" destId="{50A65BCF-C5BC-8943-96DB-9147E28AB9DB}" srcOrd="2" destOrd="0" presId="urn:microsoft.com/office/officeart/2016/7/layout/AccentHomeChevronProcess"/>
    <dgm:cxn modelId="{5B1C0854-AAF0-ED4B-9E0D-9BF6ED263DAE}" type="presParOf" srcId="{547D6905-742F-564B-A890-3556825BA8ED}" destId="{DDD8C86E-CFEA-8347-B1B0-EF982873FD75}" srcOrd="3" destOrd="0" presId="urn:microsoft.com/office/officeart/2016/7/layout/AccentHomeChevronProcess"/>
    <dgm:cxn modelId="{138B2D91-75E1-5F4B-AB4D-76F175BBB29D}" type="presParOf" srcId="{B2FB4CDB-3E48-CE43-83FF-F33B01E5D7EC}" destId="{BEF35BEE-4B81-014B-A2F3-124755F9D1CE}" srcOrd="1" destOrd="0" presId="urn:microsoft.com/office/officeart/2016/7/layout/AccentHomeChevronProcess"/>
    <dgm:cxn modelId="{0744AB21-C772-2242-B070-1F616EDFB29D}" type="presParOf" srcId="{B2FB4CDB-3E48-CE43-83FF-F33B01E5D7EC}" destId="{BCD73777-69E0-0144-93A6-6B99852BC1BB}" srcOrd="2" destOrd="0" presId="urn:microsoft.com/office/officeart/2016/7/layout/AccentHomeChevronProcess"/>
    <dgm:cxn modelId="{7A205452-64AE-F24F-9076-64F1C11B110A}" type="presParOf" srcId="{BCD73777-69E0-0144-93A6-6B99852BC1BB}" destId="{613B4201-82A6-2741-855A-7F0DEB73B628}" srcOrd="0" destOrd="0" presId="urn:microsoft.com/office/officeart/2016/7/layout/AccentHomeChevronProcess"/>
    <dgm:cxn modelId="{F998864E-6F49-C947-9ED8-9ABF815355B6}" type="presParOf" srcId="{BCD73777-69E0-0144-93A6-6B99852BC1BB}" destId="{D820B78D-6AB6-AB46-A7B3-CF101FB22394}" srcOrd="1" destOrd="0" presId="urn:microsoft.com/office/officeart/2016/7/layout/AccentHomeChevronProcess"/>
    <dgm:cxn modelId="{B368BD87-CEBA-8F4C-8286-F5FB156A5F71}" type="presParOf" srcId="{BCD73777-69E0-0144-93A6-6B99852BC1BB}" destId="{E2F538A6-E557-0D49-BEA0-F067DABF1677}" srcOrd="2" destOrd="0" presId="urn:microsoft.com/office/officeart/2016/7/layout/AccentHomeChevronProcess"/>
    <dgm:cxn modelId="{B646AA33-B5B7-3348-9F52-798C6874E657}" type="presParOf" srcId="{BCD73777-69E0-0144-93A6-6B99852BC1BB}" destId="{6EFEC5AC-219C-694E-90D5-10F307833917}" srcOrd="3" destOrd="0" presId="urn:microsoft.com/office/officeart/2016/7/layout/AccentHomeChevronProcess"/>
    <dgm:cxn modelId="{670429EA-05B5-9F43-8DD4-56B366BFB908}" type="presParOf" srcId="{B2FB4CDB-3E48-CE43-83FF-F33B01E5D7EC}" destId="{90D7D8BA-C202-4F4A-AF66-D932DDD0B905}" srcOrd="3" destOrd="0" presId="urn:microsoft.com/office/officeart/2016/7/layout/AccentHomeChevronProcess"/>
    <dgm:cxn modelId="{23B1F6F2-362C-AD41-B98D-D5D27CA6B285}" type="presParOf" srcId="{B2FB4CDB-3E48-CE43-83FF-F33B01E5D7EC}" destId="{6DB194B5-C4DE-374F-A573-6F7474581E81}" srcOrd="4" destOrd="0" presId="urn:microsoft.com/office/officeart/2016/7/layout/AccentHomeChevronProcess"/>
    <dgm:cxn modelId="{7DA79AE0-737D-D34F-9D56-308F9BCF0165}" type="presParOf" srcId="{6DB194B5-C4DE-374F-A573-6F7474581E81}" destId="{388B5095-FF82-9B48-BBFB-A33966B4975A}" srcOrd="0" destOrd="0" presId="urn:microsoft.com/office/officeart/2016/7/layout/AccentHomeChevronProcess"/>
    <dgm:cxn modelId="{C0113B45-743B-9049-8482-43BA51B218CF}" type="presParOf" srcId="{6DB194B5-C4DE-374F-A573-6F7474581E81}" destId="{42C4A39C-D081-2C45-8C10-DCEDCF0F18B4}" srcOrd="1" destOrd="0" presId="urn:microsoft.com/office/officeart/2016/7/layout/AccentHomeChevronProcess"/>
    <dgm:cxn modelId="{2ECFBCD9-ADC7-3443-B51C-2C19D2972280}" type="presParOf" srcId="{6DB194B5-C4DE-374F-A573-6F7474581E81}" destId="{55C1D94E-29C7-9843-9829-98AEC48841CA}" srcOrd="2" destOrd="0" presId="urn:microsoft.com/office/officeart/2016/7/layout/AccentHomeChevronProcess"/>
    <dgm:cxn modelId="{F0168D36-4F73-664E-A8E7-E99E2792A3FF}" type="presParOf" srcId="{6DB194B5-C4DE-374F-A573-6F7474581E81}" destId="{41192DCF-E1B5-714C-A524-EFB10EC03B79}" srcOrd="3" destOrd="0" presId="urn:microsoft.com/office/officeart/2016/7/layout/AccentHomeChevronProcess"/>
    <dgm:cxn modelId="{0281BBCB-09F6-4F46-A50C-4C4B85B29E12}" type="presParOf" srcId="{B2FB4CDB-3E48-CE43-83FF-F33B01E5D7EC}" destId="{4FFAF1D5-922E-3644-8667-DC562B36B091}" srcOrd="5" destOrd="0" presId="urn:microsoft.com/office/officeart/2016/7/layout/AccentHomeChevronProcess"/>
    <dgm:cxn modelId="{F78B9AF4-5B9C-E941-833C-A9715E99A6AF}" type="presParOf" srcId="{B2FB4CDB-3E48-CE43-83FF-F33B01E5D7EC}" destId="{E5F78682-8226-BB44-AE5E-FA1A0A21532E}" srcOrd="6" destOrd="0" presId="urn:microsoft.com/office/officeart/2016/7/layout/AccentHomeChevronProcess"/>
    <dgm:cxn modelId="{6A60A967-079C-7A40-ACF6-DDD820C4BA7B}" type="presParOf" srcId="{E5F78682-8226-BB44-AE5E-FA1A0A21532E}" destId="{3091CBF1-6A37-684E-9703-8818CB1745F7}" srcOrd="0" destOrd="0" presId="urn:microsoft.com/office/officeart/2016/7/layout/AccentHomeChevronProcess"/>
    <dgm:cxn modelId="{023C50A6-7826-2B4A-971C-727FBDB84453}" type="presParOf" srcId="{E5F78682-8226-BB44-AE5E-FA1A0A21532E}" destId="{72960652-202F-7743-9C44-36270ACC31F9}" srcOrd="1" destOrd="0" presId="urn:microsoft.com/office/officeart/2016/7/layout/AccentHomeChevronProcess"/>
    <dgm:cxn modelId="{DA3477E1-C76E-3F49-8820-33047AEBBCC4}" type="presParOf" srcId="{E5F78682-8226-BB44-AE5E-FA1A0A21532E}" destId="{A51AB422-9F45-594A-A6C4-292C693502F3}" srcOrd="2" destOrd="0" presId="urn:microsoft.com/office/officeart/2016/7/layout/AccentHomeChevronProcess"/>
    <dgm:cxn modelId="{838FB6C2-D0AB-AA4B-8A73-860664BCF3B4}" type="presParOf" srcId="{E5F78682-8226-BB44-AE5E-FA1A0A21532E}" destId="{D9B759FE-9A3F-EE4E-BB3D-78CC5A42EE92}" srcOrd="3" destOrd="0" presId="urn:microsoft.com/office/officeart/2016/7/layout/AccentHomeChevronProcess"/>
    <dgm:cxn modelId="{3501C11E-83B2-7444-AE84-DE0327DB242B}" type="presParOf" srcId="{B2FB4CDB-3E48-CE43-83FF-F33B01E5D7EC}" destId="{0E459838-5E28-3548-BDD4-3B04430F4BA5}" srcOrd="7" destOrd="0" presId="urn:microsoft.com/office/officeart/2016/7/layout/AccentHomeChevronProcess"/>
    <dgm:cxn modelId="{C98CE30D-3092-1B46-A6F0-D194BD4D1FA5}" type="presParOf" srcId="{B2FB4CDB-3E48-CE43-83FF-F33B01E5D7EC}" destId="{8ADF81D0-5E32-984D-B0C9-7DDCBAD841D2}" srcOrd="8" destOrd="0" presId="urn:microsoft.com/office/officeart/2016/7/layout/AccentHomeChevronProcess"/>
    <dgm:cxn modelId="{0E0DF0E7-556D-7541-BC12-690F4C7DF1C3}" type="presParOf" srcId="{8ADF81D0-5E32-984D-B0C9-7DDCBAD841D2}" destId="{46A0EC04-F237-554A-A687-E7FA11C95DB3}" srcOrd="0" destOrd="0" presId="urn:microsoft.com/office/officeart/2016/7/layout/AccentHomeChevronProcess"/>
    <dgm:cxn modelId="{C4BBBB87-15E5-0344-A5FD-6497FEDE7AA2}" type="presParOf" srcId="{8ADF81D0-5E32-984D-B0C9-7DDCBAD841D2}" destId="{BB9D3265-2ABD-1442-A7B4-E768EEC954DF}" srcOrd="1" destOrd="0" presId="urn:microsoft.com/office/officeart/2016/7/layout/AccentHomeChevronProcess"/>
    <dgm:cxn modelId="{5CE00F67-3B2E-8B45-8FCA-2A419EF5FC25}" type="presParOf" srcId="{8ADF81D0-5E32-984D-B0C9-7DDCBAD841D2}" destId="{027DAB1F-6551-4244-A6C9-EF86F2140EF6}" srcOrd="2" destOrd="0" presId="urn:microsoft.com/office/officeart/2016/7/layout/AccentHomeChevronProcess"/>
    <dgm:cxn modelId="{8B542C3B-CA75-B34E-AE82-328302AD36CE}" type="presParOf" srcId="{8ADF81D0-5E32-984D-B0C9-7DDCBAD841D2}" destId="{4DDEB598-1520-B74E-A12C-78116AEE2B99}" srcOrd="3" destOrd="0" presId="urn:microsoft.com/office/officeart/2016/7/layout/AccentHomeChevronProcess"/>
    <dgm:cxn modelId="{EE854F19-34B0-3C4C-9BEC-83C953B90662}" type="presParOf" srcId="{B2FB4CDB-3E48-CE43-83FF-F33B01E5D7EC}" destId="{0A079576-FFF2-964F-A719-92E5EDDD8193}" srcOrd="9" destOrd="0" presId="urn:microsoft.com/office/officeart/2016/7/layout/AccentHomeChevronProcess"/>
    <dgm:cxn modelId="{D919FE8F-C5FB-A540-A25D-27DE36BE7EB4}" type="presParOf" srcId="{B2FB4CDB-3E48-CE43-83FF-F33B01E5D7EC}" destId="{A5BA67B6-3018-894A-95F4-80C8018E2D44}" srcOrd="10" destOrd="0" presId="urn:microsoft.com/office/officeart/2016/7/layout/AccentHomeChevronProcess"/>
    <dgm:cxn modelId="{34C78F6B-B9BD-5943-89F8-9C75AA25A343}" type="presParOf" srcId="{A5BA67B6-3018-894A-95F4-80C8018E2D44}" destId="{E4A1BE60-EE04-7D4C-8D9F-E680ECEE349D}" srcOrd="0" destOrd="0" presId="urn:microsoft.com/office/officeart/2016/7/layout/AccentHomeChevronProcess"/>
    <dgm:cxn modelId="{191453D7-DA5C-ED43-8FCA-4CE8332F0790}" type="presParOf" srcId="{A5BA67B6-3018-894A-95F4-80C8018E2D44}" destId="{4D609849-876F-D541-880B-3EDCA13E8DEC}" srcOrd="1" destOrd="0" presId="urn:microsoft.com/office/officeart/2016/7/layout/AccentHomeChevronProcess"/>
    <dgm:cxn modelId="{CA887454-7BEA-A84B-8D01-96F48F9EB517}" type="presParOf" srcId="{A5BA67B6-3018-894A-95F4-80C8018E2D44}" destId="{12B9E260-604E-AB46-842E-286227945B31}" srcOrd="2" destOrd="0" presId="urn:microsoft.com/office/officeart/2016/7/layout/AccentHomeChevronProcess"/>
    <dgm:cxn modelId="{C4E401AF-2FF0-694A-82CF-DE99FACC84FE}" type="presParOf" srcId="{A5BA67B6-3018-894A-95F4-80C8018E2D44}" destId="{E6081990-6FE5-A443-A26E-851063903D9E}" srcOrd="3" destOrd="0" presId="urn:microsoft.com/office/officeart/2016/7/layout/AccentHomeChevro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AccentHomeChevronProcess">
  <dgm:title val="Accent Home Chevron Process"/>
  <dgm:desc val="Use to show a progression; a timeline; sequential steps in a task, process, or workflow; or to emphasize movement or direction. Level 1 text appears inside an chevron shape, except the first shape which comes in a home shape, while Level 2 text appears above the invisible rectangle shapes."/>
  <dgm:catLst>
    <dgm:cat type="process" pri="500"/>
    <dgm:cat type="timeline"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contrsBasedOnsibTransCount">
      <dgm:if name="oneSibTrans" axis="ch" ptType="sibTrans" func="cnt" op="equ" val="1">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2"/>
          <dgm:constr type="w" for="ch" ptType="sibTrans" op="equ"/>
        </dgm:constrLst>
      </dgm:if>
      <dgm:else name="moreThanOneSibTrans">
        <dgm:choose name="contrsForMoreThanOneSibTrans">
          <dgm:if name="twoSibTrans" axis="ch" ptType="sibTrans" func="cnt" op="equ" val="2">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3"/>
              <dgm:constr type="w" for="ch" ptType="sibTrans" op="equ"/>
            </dgm:constrLst>
          </dgm:if>
          <dgm:else name="moreThanTwoSibTrans">
            <dgm:choose name="contrsForMoreThanTwoSibTrans">
              <dgm:if name="threeSibTrans" axis="ch" ptType="sibTrans" func="cnt" op="equ" val="3">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4"/>
                  <dgm:constr type="w" for="ch" ptType="sibTrans" op="equ"/>
                </dgm:constrLst>
              </dgm:if>
              <dgm:else name="moreThanThreeSibTrans">
                <dgm:choose name="contrsForMoreThanThreeSibTrans">
                  <dgm:if name="fourToSixSibTrans" axis="ch" ptType="sibTrans" func="cnt" op="lte" val="6">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5"/>
                      <dgm:constr type="w" for="ch" ptType="sibTrans" op="equ"/>
                    </dgm:constrLst>
                  </dgm:if>
                  <dgm:else name="moreThanSixSibTrans">
                    <dgm:choose name="contrsForMoreThanSixSibTrans">
                      <dgm:if name="sevenToEightSibTrans" axis="ch" ptType="sibTrans" func="cnt" op="lte" val="8">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7"/>
                          <dgm:constr type="w" for="ch" ptType="sibTrans" op="equ"/>
                        </dgm:constrLst>
                      </dgm:if>
                      <dgm:else name="moreThanEightSibTrans">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9"/>
                          <dgm:constr type="w" for="ch" ptType="sibTrans" op="equ"/>
                        </dgm:constrLst>
                      </dgm:else>
                    </dgm:choose>
                  </dgm:else>
                </dgm:choose>
              </dgm:else>
            </dgm:choose>
          </dgm:else>
        </dgm:choose>
      </dgm:else>
    </dgm:choose>
    <dgm:ruleLst/>
    <dgm:forEach name="Name6" axis="ch" ptType="node">
      <dgm:layoutNode name="composite">
        <dgm:alg type="composite"/>
        <dgm:shape xmlns:r="http://schemas.openxmlformats.org/officeDocument/2006/relationships" r:blip="">
          <dgm:adjLst/>
        </dgm:shape>
        <dgm:presOf/>
        <dgm:choose name="LayoutLTRorRTL">
          <dgm:if name="LayoutLTR" func="var" arg="dir" op="equ" val="norm">
            <dgm:constrLst>
              <dgm:constr type="w" for="ch" forName="L" refType="w" fact="0.08"/>
              <dgm:constr type="h" for="ch" forName="L" refType="h" fact="0.75"/>
              <dgm:constr type="l" for="ch" forName="L"/>
              <dgm:constr type="l" for="ch" forName="parTx"/>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l" for="ch" forName="desTx" refType="r" refFor="ch" refForName="L"/>
              <dgm:constr type="w" for="ch" forName="desTx" refType="w" fact="0.812"/>
              <dgm:constr type="w" for="ch" forName="EmptyPlaceHolder" refType="w" fact="0.82"/>
              <dgm:constr type="l" for="ch" forName="EmptyPlaceHolder" refType="r" refFor="ch" refForName="L"/>
              <dgm:constr type="b" for="ch" forName="EmptyPlaceHolder" refType="b" refFor="ch" refForName="L"/>
              <dgm:constr type="h" for="ch" forName="EmptyPlaceHolder" refType="t" refFor="ch" refForName="desTx"/>
            </dgm:constrLst>
          </dgm:if>
          <dgm:else name="LayoutRTL">
            <dgm:constrLst>
              <dgm:constr type="w" for="ch" forName="L" refType="w" fact="0.08"/>
              <dgm:constr type="h" for="ch" forName="L" refType="h" fact="0.75"/>
              <dgm:constr type="r" for="ch" forName="L" refType="w"/>
              <dgm:constr type="r" for="ch" forName="parTx" refType="w"/>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r" for="ch" forName="desTx" refType="l" refFor="ch" refForName="L"/>
              <dgm:constr type="w" for="ch" forName="desTx" refType="w" fact="0.812"/>
              <dgm:constr type="w" for="ch" forName="EmptyPlaceHolder" refType="w" fact="0.82"/>
              <dgm:constr type="h" for="ch" forName="EmptyPlaceHolder" refType="w" refFor="ch" refForName="L" fact="0.6"/>
              <dgm:constr type="b" for="ch" forName="EmptyPlaceHolder" refType="b" refFor="ch" refForName="L"/>
            </dgm:constrLst>
          </dgm:else>
        </dgm:choose>
        <dgm:layoutNode name="L" styleLbl="solidFgAcc1" moveWith="parTx">
          <dgm:varLst>
            <dgm:chMax val="0"/>
            <dgm:chPref val="0"/>
          </dgm:varLst>
          <dgm:alg type="sp"/>
          <dgm:choose name="Name310">
            <dgm:if name="Name311" func="var" arg="dir" op="equ" val="norm">
              <dgm:shape xmlns:r="http://schemas.openxmlformats.org/officeDocument/2006/relationships" rot="90" type="corner" r:blip="">
                <dgm:adjLst>
                  <dgm:adj idx="1" val="0.01"/>
                  <dgm:adj idx="2" val="0.01"/>
                </dgm:adjLst>
              </dgm:shape>
            </dgm:if>
            <dgm:else name="Name312">
              <dgm:shape xmlns:r="http://schemas.openxmlformats.org/officeDocument/2006/relationships" rot="180" type="corner" r:blip="">
                <dgm:adjLst>
                  <dgm:adj idx="1" val="0.01"/>
                  <dgm:adj idx="2" val="0.01"/>
                </dgm:adjLst>
              </dgm:shape>
            </dgm:else>
          </dgm:choose>
          <dgm:presOf/>
          <dgm:constrLst/>
          <dgm:ruleLst/>
        </dgm:layoutNode>
        <dgm:layoutNode name="parTx" styleLbl="alignNode1">
          <dgm:varLst>
            <dgm:chMax val="0"/>
            <dgm:chPref val="0"/>
            <dgm:bulletEnabled val="1"/>
          </dgm:varLst>
          <dgm:alg type="tx">
            <dgm:param type="txAnchorVert" val="mid"/>
            <dgm:param type="parTxLTRAlign" val="ctr"/>
            <dgm:param type="parTxRTLAlign" val="ctr"/>
          </dgm:alg>
          <dgm:choose name="MakeFirstNodeHomePlate">
            <dgm:if name="IfFirstNode" axis="self" ptType="node" func="pos" op="equ" val="1">
              <dgm:choose name="Name110">
                <dgm:if name="Name111" func="var" arg="dir" op="equ" val="norm">
                  <dgm:shape xmlns:r="http://schemas.openxmlformats.org/officeDocument/2006/relationships" type="homePlate" r:blip="">
                    <dgm:adjLst>
                      <dgm:adj idx="1" val="0.25"/>
                    </dgm:adjLst>
                  </dgm:shape>
                </dgm:if>
                <dgm:else name="Name112">
                  <dgm:shape xmlns:r="http://schemas.openxmlformats.org/officeDocument/2006/relationships" rot="180" type="homePlate" r:blip="">
                    <dgm:adjLst>
                      <dgm:adj idx="1" val="0.25"/>
                    </dgm:adjLst>
                  </dgm:shape>
                </dgm:else>
              </dgm:choose>
            </dgm:if>
            <dgm:else name="MakeRestOfNodesChevrons">
              <dgm:choose name="Name10">
                <dgm:if name="Name11" func="var" arg="dir" op="equ" val="norm">
                  <dgm:shape xmlns:r="http://schemas.openxmlformats.org/officeDocument/2006/relationships" type="chevron" r:blip="">
                    <dgm:adjLst>
                      <dgm:adj idx="1" val="0.25"/>
                    </dgm:adjLst>
                  </dgm:shape>
                </dgm:if>
                <dgm:else name="Name12">
                  <dgm:shape xmlns:r="http://schemas.openxmlformats.org/officeDocument/2006/relationships" rot="180" type="chevron" r:blip="">
                    <dgm:adjLst>
                      <dgm:adj idx="1" val="0.25"/>
                    </dgm:adjLst>
                  </dgm:shape>
                </dgm:else>
              </dgm:choose>
            </dgm:else>
          </dgm:choose>
          <dgm:presOf axis="self" ptType="node"/>
          <dgm:constrLst>
            <dgm:constr type="tMarg" refType="primFontSz"/>
            <dgm:constr type="bMarg" refType="primFontSz"/>
            <dgm:constr type="lMarg" refType="primFontSz" fact="0.5"/>
            <dgm:constr type="rMarg" refType="primFontSz" fact="0.5"/>
          </dgm:constrLst>
          <dgm:ruleLst>
            <dgm:rule type="primFontSz" val="13" fact="NaN" max="NaN"/>
          </dgm:ruleLst>
        </dgm:layoutNode>
        <dgm:layoutNode name="desTx" styleLbl="revTx" moveWith="parTx">
          <dgm:varLst>
            <dgm:chMax val="0"/>
            <dgm:chPref val="0"/>
            <dgm:bulletEnabled val="1"/>
          </dgm:varLst>
          <dgm:choose name="Name210">
            <dgm:if name="Name211" func="var" arg="dir" op="equ" val="norm">
              <dgm:alg type="tx">
                <dgm:param type="txAnchorVert" val="t"/>
                <dgm:param type="parTxLTRAlign" val="l"/>
                <dgm:param type="shpTxLTRAlignCh" val="l"/>
                <dgm:param type="parTxRTLAlign" val="l"/>
                <dgm:param type="shpTxRTLAlignCh" val="l"/>
              </dgm:alg>
            </dgm:if>
            <dgm:else name="Name212">
              <dgm:alg type="tx">
                <dgm:param type="txAnchorVert" val="t"/>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 ptType="node"/>
          <dgm:constrLst>
            <dgm:constr type="tMarg"/>
            <dgm:constr type="bMarg"/>
            <dgm:constr type="lMarg"/>
            <dgm:constr type="rMarg"/>
          </dgm:constrLst>
          <dgm:ruleLst>
            <dgm:rule type="primFontSz" val="11" fact="NaN" max="NaN"/>
            <dgm:rule type="secFontSz" val="9" fact="NaN" max="NaN"/>
          </dgm:ruleLst>
        </dgm:layoutNode>
        <dgm:layoutNode name="EmptyPlaceHolder">
          <dgm:alg type="sp"/>
          <dgm:shape xmlns:r="http://schemas.openxmlformats.org/officeDocument/2006/relationships" r:blip="">
            <dgm:adjLst/>
          </dgm:shape>
          <dgm:presOf/>
          <dgm:constr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C1E1FAD-7351-4908-963A-08EA8E4AB7A0}" type="datetimeFigureOut">
              <a:rPr lang="en-US" smtClean="0"/>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1CF2D47E-0AF1-4C27-801F-64E3E5BF7F72}" type="slidenum">
              <a:rPr lang="en-US" smtClean="0"/>
              <a:t>‹#›</a:t>
            </a:fld>
            <a:endParaRPr lang="en-US"/>
          </a:p>
        </p:txBody>
      </p:sp>
    </p:spTree>
    <p:extLst>
      <p:ext uri="{BB962C8B-B14F-4D97-AF65-F5344CB8AC3E}">
        <p14:creationId xmlns:p14="http://schemas.microsoft.com/office/powerpoint/2010/main" val="4112426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1E1FAD-7351-4908-963A-08EA8E4AB7A0}" type="datetimeFigureOut">
              <a:rPr lang="en-US" smtClean="0"/>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4150574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1E1FAD-7351-4908-963A-08EA8E4AB7A0}" type="datetimeFigureOut">
              <a:rPr lang="en-US" smtClean="0"/>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3824291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1E1FAD-7351-4908-963A-08EA8E4AB7A0}" type="datetimeFigureOut">
              <a:rPr lang="en-US" smtClean="0"/>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3400074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8C1E1FAD-7351-4908-963A-08EA8E4AB7A0}" type="datetimeFigureOut">
              <a:rPr lang="en-US" smtClean="0"/>
              <a:t>1/18/2024</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1CF2D47E-0AF1-4C27-801F-64E3E5BF7F72}" type="slidenum">
              <a:rPr lang="en-US" smtClean="0"/>
              <a:t>‹#›</a:t>
            </a:fld>
            <a:endParaRPr lang="en-US"/>
          </a:p>
        </p:txBody>
      </p:sp>
    </p:spTree>
    <p:extLst>
      <p:ext uri="{BB962C8B-B14F-4D97-AF65-F5344CB8AC3E}">
        <p14:creationId xmlns:p14="http://schemas.microsoft.com/office/powerpoint/2010/main" val="599087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1E1FAD-7351-4908-963A-08EA8E4AB7A0}" type="datetimeFigureOut">
              <a:rPr lang="en-US" smtClean="0"/>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3803482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C1E1FAD-7351-4908-963A-08EA8E4AB7A0}" type="datetimeFigureOut">
              <a:rPr lang="en-US" smtClean="0"/>
              <a:pPr/>
              <a:t>1/18/2024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CF2D47E-0AF1-4C27-801F-64E3E5BF7F72}"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345199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C1E1FAD-7351-4908-963A-08EA8E4AB7A0}" type="datetimeFigureOut">
              <a:rPr lang="en-US" smtClean="0"/>
              <a:t>1/18/2024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F2D47E-0AF1-4C27-801F-64E3E5BF7F72}" type="slidenum">
              <a:rPr lang="en-US" smtClean="0"/>
              <a:t>‹#›</a:t>
            </a:fld>
            <a:endParaRPr lang="en-US"/>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24635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1E1FAD-7351-4908-963A-08EA8E4AB7A0}" type="datetimeFigureOut">
              <a:rPr lang="en-US" smtClean="0"/>
              <a:t>1/18/2024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2429626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1E1FAD-7351-4908-963A-08EA8E4AB7A0}" type="datetimeFigureOut">
              <a:rPr lang="en-US" smtClean="0"/>
              <a:t>1/18/2024</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3649840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1E1FAD-7351-4908-963A-08EA8E4AB7A0}" type="datetimeFigureOut">
              <a:rPr lang="en-US" smtClean="0"/>
              <a:t>1/18/2024</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1784217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C1E1FAD-7351-4908-963A-08EA8E4AB7A0}" type="datetimeFigureOut">
              <a:rPr lang="en-US" smtClean="0"/>
              <a:pPr/>
              <a:t>1/18/2024</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1CF2D47E-0AF1-4C27-801F-64E3E5BF7F72}" type="slidenum">
              <a:rPr lang="en-US" smtClean="0"/>
              <a:t>‹#›</a:t>
            </a:fld>
            <a:endParaRPr lang="en-US" dirty="0"/>
          </a:p>
        </p:txBody>
      </p:sp>
    </p:spTree>
    <p:extLst>
      <p:ext uri="{BB962C8B-B14F-4D97-AF65-F5344CB8AC3E}">
        <p14:creationId xmlns:p14="http://schemas.microsoft.com/office/powerpoint/2010/main" val="608317472"/>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8.sv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1.sv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Figures of houses in different position and sizes">
            <a:extLst>
              <a:ext uri="{FF2B5EF4-FFF2-40B4-BE49-F238E27FC236}">
                <a16:creationId xmlns:a16="http://schemas.microsoft.com/office/drawing/2014/main" xmlns="" id="{FA453818-CDD0-5615-597A-E4B6397A6F72}"/>
              </a:ext>
            </a:extLst>
          </p:cNvPr>
          <p:cNvPicPr>
            <a:picLocks noChangeAspect="1"/>
          </p:cNvPicPr>
          <p:nvPr/>
        </p:nvPicPr>
        <p:blipFill rotWithShape="1">
          <a:blip r:embed="rId2">
            <a:alphaModFix/>
          </a:blip>
          <a:srcRect r="1" b="7804"/>
          <a:stretch/>
        </p:blipFill>
        <p:spPr>
          <a:xfrm>
            <a:off x="340317" y="10"/>
            <a:ext cx="11303902" cy="5862294"/>
          </a:xfrm>
          <a:custGeom>
            <a:avLst/>
            <a:gdLst/>
            <a:ahLst/>
            <a:cxnLst/>
            <a:rect l="l" t="t" r="r" b="b"/>
            <a:pathLst>
              <a:path w="11092486" h="5752662">
                <a:moveTo>
                  <a:pt x="11092486" y="0"/>
                </a:moveTo>
                <a:lnTo>
                  <a:pt x="10913086" y="4074013"/>
                </a:lnTo>
                <a:lnTo>
                  <a:pt x="10913067" y="4074053"/>
                </a:lnTo>
                <a:lnTo>
                  <a:pt x="10840579" y="5720148"/>
                </a:lnTo>
                <a:cubicBezTo>
                  <a:pt x="10839700" y="5738894"/>
                  <a:pt x="10823849" y="5753411"/>
                  <a:pt x="10805099" y="5752633"/>
                </a:cubicBezTo>
                <a:cubicBezTo>
                  <a:pt x="9003741" y="5678968"/>
                  <a:pt x="1833265" y="5363145"/>
                  <a:pt x="32420" y="5278152"/>
                </a:cubicBezTo>
                <a:cubicBezTo>
                  <a:pt x="13715" y="5277221"/>
                  <a:pt x="-745" y="5261390"/>
                  <a:pt x="30" y="5242678"/>
                </a:cubicBezTo>
                <a:lnTo>
                  <a:pt x="812" y="5224934"/>
                </a:lnTo>
                <a:lnTo>
                  <a:pt x="811" y="5224934"/>
                </a:lnTo>
                <a:lnTo>
                  <a:pt x="179591" y="1165880"/>
                </a:lnTo>
                <a:lnTo>
                  <a:pt x="179592" y="1165877"/>
                </a:lnTo>
                <a:lnTo>
                  <a:pt x="230943" y="0"/>
                </a:lnTo>
                <a:close/>
              </a:path>
            </a:pathLst>
          </a:custGeom>
        </p:spPr>
      </p:pic>
      <p:sp>
        <p:nvSpPr>
          <p:cNvPr id="2" name="Title 1">
            <a:extLst>
              <a:ext uri="{FF2B5EF4-FFF2-40B4-BE49-F238E27FC236}">
                <a16:creationId xmlns:a16="http://schemas.microsoft.com/office/drawing/2014/main" xmlns="" id="{369DD0B4-4347-D52B-7F1C-E6BDAAF10A03}"/>
              </a:ext>
            </a:extLst>
          </p:cNvPr>
          <p:cNvSpPr>
            <a:spLocks noGrp="1"/>
          </p:cNvSpPr>
          <p:nvPr>
            <p:ph type="ctrTitle"/>
          </p:nvPr>
        </p:nvSpPr>
        <p:spPr>
          <a:xfrm>
            <a:off x="637674" y="3886200"/>
            <a:ext cx="6400800" cy="1918654"/>
          </a:xfrm>
        </p:spPr>
        <p:txBody>
          <a:bodyPr>
            <a:normAutofit/>
          </a:bodyPr>
          <a:lstStyle/>
          <a:p>
            <a:r>
              <a:rPr lang="en-US" sz="3600" dirty="0">
                <a:latin typeface="Footlight MT Light" panose="0204060206030A020304" pitchFamily="18" charset="77"/>
              </a:rPr>
              <a:t>Understanding the Property Revaluation Process</a:t>
            </a:r>
          </a:p>
        </p:txBody>
      </p:sp>
      <p:sp>
        <p:nvSpPr>
          <p:cNvPr id="3" name="Subtitle 2">
            <a:extLst>
              <a:ext uri="{FF2B5EF4-FFF2-40B4-BE49-F238E27FC236}">
                <a16:creationId xmlns:a16="http://schemas.microsoft.com/office/drawing/2014/main" xmlns="" id="{C8F6CB4E-EE13-6EA8-48BC-1E619AA7164D}"/>
              </a:ext>
            </a:extLst>
          </p:cNvPr>
          <p:cNvSpPr>
            <a:spLocks noGrp="1"/>
          </p:cNvSpPr>
          <p:nvPr>
            <p:ph type="subTitle" idx="1"/>
          </p:nvPr>
        </p:nvSpPr>
        <p:spPr>
          <a:xfrm>
            <a:off x="1219201" y="5926284"/>
            <a:ext cx="10236199" cy="639616"/>
          </a:xfrm>
        </p:spPr>
        <p:txBody>
          <a:bodyPr anchor="t">
            <a:noAutofit/>
          </a:bodyPr>
          <a:lstStyle/>
          <a:p>
            <a:pPr algn="ctr">
              <a:lnSpc>
                <a:spcPct val="110000"/>
              </a:lnSpc>
            </a:pPr>
            <a:r>
              <a:rPr lang="en-US" sz="3200" i="1" dirty="0">
                <a:solidFill>
                  <a:schemeClr val="accent2"/>
                </a:solidFill>
                <a:latin typeface="Impact" panose="020B0806030902050204" pitchFamily="34" charset="0"/>
                <a:cs typeface="Dreaming Outloud Pro" panose="020F0502020204030204" pitchFamily="34" charset="0"/>
              </a:rPr>
              <a:t>Town of Pembroke 2024 Tax Year</a:t>
            </a:r>
          </a:p>
          <a:p>
            <a:pPr>
              <a:lnSpc>
                <a:spcPct val="110000"/>
              </a:lnSpc>
            </a:pPr>
            <a:endParaRPr lang="en-US" sz="2400" dirty="0">
              <a:solidFill>
                <a:srgbClr val="FFFFFF"/>
              </a:solidFill>
              <a:latin typeface="Gabriola" pitchFamily="82" charset="0"/>
            </a:endParaRPr>
          </a:p>
        </p:txBody>
      </p:sp>
    </p:spTree>
    <p:extLst>
      <p:ext uri="{BB962C8B-B14F-4D97-AF65-F5344CB8AC3E}">
        <p14:creationId xmlns:p14="http://schemas.microsoft.com/office/powerpoint/2010/main" val="638915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3C06EAFD-0C69-4B3B-BEA7-E7E11DDF9C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A4066C89-42FB-4624-9AFE-3A31B36491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344" y="0"/>
            <a:ext cx="4648169"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Title 1">
            <a:extLst>
              <a:ext uri="{FF2B5EF4-FFF2-40B4-BE49-F238E27FC236}">
                <a16:creationId xmlns:a16="http://schemas.microsoft.com/office/drawing/2014/main" xmlns="" id="{A27EA60E-0990-1FD9-16C4-A945536348F0}"/>
              </a:ext>
            </a:extLst>
          </p:cNvPr>
          <p:cNvSpPr>
            <a:spLocks noGrp="1"/>
          </p:cNvSpPr>
          <p:nvPr>
            <p:ph type="title"/>
          </p:nvPr>
        </p:nvSpPr>
        <p:spPr>
          <a:xfrm>
            <a:off x="643468" y="643466"/>
            <a:ext cx="3686312" cy="5528734"/>
          </a:xfrm>
        </p:spPr>
        <p:txBody>
          <a:bodyPr>
            <a:normAutofit/>
          </a:bodyPr>
          <a:lstStyle/>
          <a:p>
            <a:pPr algn="ctr"/>
            <a:r>
              <a:rPr lang="en-US" sz="4400" dirty="0">
                <a:solidFill>
                  <a:srgbClr val="FFFFFF"/>
                </a:solidFill>
                <a:latin typeface="Footlight MT Light" panose="0204060206030A020304" pitchFamily="18" charset="77"/>
              </a:rPr>
              <a:t>After the Revaluation </a:t>
            </a:r>
          </a:p>
        </p:txBody>
      </p:sp>
      <p:sp>
        <p:nvSpPr>
          <p:cNvPr id="3" name="Content Placeholder 2">
            <a:extLst>
              <a:ext uri="{FF2B5EF4-FFF2-40B4-BE49-F238E27FC236}">
                <a16:creationId xmlns:a16="http://schemas.microsoft.com/office/drawing/2014/main" xmlns="" id="{825D69DE-57DA-7C27-E142-1AE2FFB7AF81}"/>
              </a:ext>
            </a:extLst>
          </p:cNvPr>
          <p:cNvSpPr>
            <a:spLocks noGrp="1"/>
          </p:cNvSpPr>
          <p:nvPr>
            <p:ph idx="1"/>
          </p:nvPr>
        </p:nvSpPr>
        <p:spPr>
          <a:xfrm>
            <a:off x="5053780" y="599767"/>
            <a:ext cx="6074467" cy="6057921"/>
          </a:xfrm>
        </p:spPr>
        <p:txBody>
          <a:bodyPr anchor="ctr">
            <a:normAutofit/>
          </a:bodyPr>
          <a:lstStyle/>
          <a:p>
            <a:r>
              <a:rPr lang="en-US" sz="2800" dirty="0">
                <a:latin typeface="Footlight MT Light" panose="0204060206030A020304" pitchFamily="18" charset="77"/>
              </a:rPr>
              <a:t>If a taxpayer still wishes to challenge their new assessment after the informal hearing process is completed, they will be able to follow the normal abatement process.</a:t>
            </a:r>
          </a:p>
          <a:p>
            <a:r>
              <a:rPr lang="en-US" sz="2800" dirty="0">
                <a:latin typeface="Footlight MT Light" panose="0204060206030A020304" pitchFamily="18" charset="77"/>
              </a:rPr>
              <a:t>The abatement application may be filed to the Assessor’s Office only AFTER the second issue fall bill is mailed and prior to March 1, 2025.</a:t>
            </a:r>
          </a:p>
          <a:p>
            <a:r>
              <a:rPr lang="en-US" sz="2800" dirty="0">
                <a:latin typeface="Footlight MT Light" panose="0204060206030A020304" pitchFamily="18" charset="77"/>
              </a:rPr>
              <a:t>The taxpayer should supply any fee appraisals, market analysis or comparable properties to support their opinion of market value.  </a:t>
            </a:r>
          </a:p>
          <a:p>
            <a:pPr marL="0" indent="0">
              <a:buNone/>
            </a:pPr>
            <a:endParaRPr lang="en-US" dirty="0"/>
          </a:p>
        </p:txBody>
      </p:sp>
      <p:sp>
        <p:nvSpPr>
          <p:cNvPr id="12" name="Oval 11">
            <a:extLst>
              <a:ext uri="{FF2B5EF4-FFF2-40B4-BE49-F238E27FC236}">
                <a16:creationId xmlns:a16="http://schemas.microsoft.com/office/drawing/2014/main" xmlns="" id="{BA218FBC-B2D6-48CA-9289-C4110162ED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xmlns="" id="{2DED9084-49DA-4911-ACB7-5F9E4DEFA0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746927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89B4A2-9CD4-09B4-4248-6F03BC0AF19E}"/>
              </a:ext>
            </a:extLst>
          </p:cNvPr>
          <p:cNvSpPr>
            <a:spLocks noGrp="1"/>
          </p:cNvSpPr>
          <p:nvPr>
            <p:ph type="title"/>
          </p:nvPr>
        </p:nvSpPr>
        <p:spPr>
          <a:xfrm>
            <a:off x="878305" y="1586484"/>
            <a:ext cx="4067600" cy="3685032"/>
          </a:xfrm>
          <a:prstGeom prst="ellipse">
            <a:avLst/>
          </a:prstGeom>
          <a:solidFill>
            <a:schemeClr val="accent2">
              <a:lumMod val="75000"/>
            </a:schemeClr>
          </a:solidFill>
          <a:ln>
            <a:noFill/>
          </a:ln>
        </p:spPr>
        <p:txBody>
          <a:bodyPr vert="horz" lIns="182880" tIns="182880" rIns="182880" bIns="182880" rtlCol="0" anchor="ctr">
            <a:normAutofit/>
          </a:bodyPr>
          <a:lstStyle/>
          <a:p>
            <a:pPr algn="ctr"/>
            <a:r>
              <a:rPr lang="en-US" sz="2800" kern="1200" cap="all" spc="200" baseline="0" dirty="0">
                <a:solidFill>
                  <a:srgbClr val="FFFFFF"/>
                </a:solidFill>
                <a:latin typeface="Footlight MT Light" panose="0204060206030A020304" pitchFamily="18" charset="77"/>
              </a:rPr>
              <a:t>The Assessing Department Functions</a:t>
            </a:r>
          </a:p>
        </p:txBody>
      </p:sp>
      <p:sp>
        <p:nvSpPr>
          <p:cNvPr id="4" name="TextBox 3">
            <a:extLst>
              <a:ext uri="{FF2B5EF4-FFF2-40B4-BE49-F238E27FC236}">
                <a16:creationId xmlns:a16="http://schemas.microsoft.com/office/drawing/2014/main" xmlns="" id="{CA5374AF-901C-5B81-4075-2EA4DC9E707C}"/>
              </a:ext>
            </a:extLst>
          </p:cNvPr>
          <p:cNvSpPr txBox="1"/>
          <p:nvPr/>
        </p:nvSpPr>
        <p:spPr>
          <a:xfrm>
            <a:off x="5426242" y="601579"/>
            <a:ext cx="6208295" cy="5606715"/>
          </a:xfrm>
          <a:prstGeom prst="rect">
            <a:avLst/>
          </a:prstGeom>
        </p:spPr>
        <p:txBody>
          <a:bodyPr vert="horz" lIns="91440" tIns="45720" rIns="91440" bIns="45720" rtlCol="0" anchor="ctr">
            <a:noAutofit/>
          </a:bodyPr>
          <a:lstStyle/>
          <a:p>
            <a:pPr indent="-228600" defTabSz="914400">
              <a:spcBef>
                <a:spcPts val="1000"/>
              </a:spcBef>
              <a:buClr>
                <a:schemeClr val="accent2"/>
              </a:buClr>
              <a:buFont typeface="Arial" panose="020B0604020202020204" pitchFamily="34" charset="0"/>
              <a:buChar char="•"/>
            </a:pPr>
            <a:r>
              <a:rPr lang="en-US" sz="2400" dirty="0">
                <a:solidFill>
                  <a:srgbClr val="002060"/>
                </a:solidFill>
                <a:latin typeface="Footlight MT Light" panose="0204060206030A020304" pitchFamily="18" charset="77"/>
              </a:rPr>
              <a:t>Measure and list new construction and all            building permits that effect property value</a:t>
            </a:r>
          </a:p>
          <a:p>
            <a:pPr indent="-228600" defTabSz="914400">
              <a:spcBef>
                <a:spcPts val="1000"/>
              </a:spcBef>
              <a:buClr>
                <a:schemeClr val="accent2"/>
              </a:buClr>
              <a:buFont typeface="Arial" panose="020B0604020202020204" pitchFamily="34" charset="0"/>
              <a:buChar char="•"/>
            </a:pPr>
            <a:r>
              <a:rPr lang="en-US" sz="2400" dirty="0">
                <a:solidFill>
                  <a:srgbClr val="002060"/>
                </a:solidFill>
                <a:latin typeface="Footlight MT Light" panose="0204060206030A020304" pitchFamily="18" charset="77"/>
              </a:rPr>
              <a:t>Value all real estate within the municipality</a:t>
            </a:r>
          </a:p>
          <a:p>
            <a:pPr indent="-228600" defTabSz="914400">
              <a:spcBef>
                <a:spcPts val="1000"/>
              </a:spcBef>
              <a:buClr>
                <a:schemeClr val="accent2"/>
              </a:buClr>
              <a:buFont typeface="Arial" panose="020B0604020202020204" pitchFamily="34" charset="0"/>
              <a:buChar char="•"/>
            </a:pPr>
            <a:r>
              <a:rPr lang="en-US" sz="2400" dirty="0">
                <a:solidFill>
                  <a:srgbClr val="002060"/>
                </a:solidFill>
                <a:latin typeface="Footlight MT Light" panose="0204060206030A020304" pitchFamily="18" charset="77"/>
              </a:rPr>
              <a:t>Provide Board of Selectmen and Tax Collector with town wide values to generate the warrant for property tax collection</a:t>
            </a:r>
          </a:p>
          <a:p>
            <a:pPr indent="-228600" defTabSz="914400">
              <a:spcBef>
                <a:spcPts val="1000"/>
              </a:spcBef>
              <a:buClr>
                <a:schemeClr val="accent2"/>
              </a:buClr>
              <a:buFont typeface="Arial" panose="020B0604020202020204" pitchFamily="34" charset="0"/>
              <a:buChar char="•"/>
            </a:pPr>
            <a:r>
              <a:rPr lang="en-US" sz="2400" dirty="0">
                <a:solidFill>
                  <a:srgbClr val="002060"/>
                </a:solidFill>
                <a:latin typeface="Footlight MT Light" panose="0204060206030A020304" pitchFamily="18" charset="77"/>
              </a:rPr>
              <a:t>Review and investigate property tax appeals</a:t>
            </a:r>
          </a:p>
          <a:p>
            <a:pPr indent="-228600" defTabSz="914400">
              <a:spcBef>
                <a:spcPts val="1000"/>
              </a:spcBef>
              <a:buClr>
                <a:schemeClr val="accent2"/>
              </a:buClr>
              <a:buFont typeface="Arial" panose="020B0604020202020204" pitchFamily="34" charset="0"/>
              <a:buChar char="•"/>
            </a:pPr>
            <a:r>
              <a:rPr lang="en-US" sz="2400" dirty="0">
                <a:solidFill>
                  <a:srgbClr val="002060"/>
                </a:solidFill>
                <a:latin typeface="Footlight MT Light" panose="0204060206030A020304" pitchFamily="18" charset="77"/>
              </a:rPr>
              <a:t>Manage current use, exemptions, credits, timber and gravel taxes</a:t>
            </a:r>
          </a:p>
          <a:p>
            <a:pPr indent="-228600" defTabSz="914400">
              <a:spcBef>
                <a:spcPts val="1000"/>
              </a:spcBef>
              <a:buClr>
                <a:schemeClr val="accent2"/>
              </a:buClr>
              <a:buFont typeface="Arial" panose="020B0604020202020204" pitchFamily="34" charset="0"/>
              <a:buChar char="•"/>
            </a:pPr>
            <a:r>
              <a:rPr lang="en-US" sz="2400" dirty="0">
                <a:solidFill>
                  <a:srgbClr val="002060"/>
                </a:solidFill>
                <a:latin typeface="Footlight MT Light" panose="0204060206030A020304" pitchFamily="18" charset="77"/>
              </a:rPr>
              <a:t>Record new deeds in CAMA (computer assisted mass appraisal) system.  Investigate sales to determine if they are qualified or unqualified</a:t>
            </a:r>
          </a:p>
        </p:txBody>
      </p:sp>
    </p:spTree>
    <p:extLst>
      <p:ext uri="{BB962C8B-B14F-4D97-AF65-F5344CB8AC3E}">
        <p14:creationId xmlns:p14="http://schemas.microsoft.com/office/powerpoint/2010/main" val="1375436200"/>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E009DD9B-5EE2-4C0D-8B2B-351C8C1022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E720DB99-7745-4E75-9D96-AAB6D55C53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xmlns="" id="{D68803C4-E159-4360-B7BB-74205C8F78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xmlns="" id="{504B0465-3B07-49BF-BEA7-D814762462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xmlns="" id="{C8542D7F-E5A0-7870-0947-D9B57A52FC6A}"/>
              </a:ext>
            </a:extLst>
          </p:cNvPr>
          <p:cNvSpPr>
            <a:spLocks noGrp="1"/>
          </p:cNvSpPr>
          <p:nvPr>
            <p:ph type="title"/>
          </p:nvPr>
        </p:nvSpPr>
        <p:spPr>
          <a:xfrm>
            <a:off x="1069848" y="484632"/>
            <a:ext cx="10058400" cy="1609344"/>
          </a:xfrm>
        </p:spPr>
        <p:txBody>
          <a:bodyPr>
            <a:normAutofit/>
          </a:bodyPr>
          <a:lstStyle/>
          <a:p>
            <a:r>
              <a:rPr lang="en-US">
                <a:latin typeface="Footlight MT Light" panose="0204060206030A020304" pitchFamily="18" charset="77"/>
              </a:rPr>
              <a:t>How property is appraised</a:t>
            </a:r>
          </a:p>
        </p:txBody>
      </p:sp>
      <p:sp>
        <p:nvSpPr>
          <p:cNvPr id="3" name="Content Placeholder 2">
            <a:extLst>
              <a:ext uri="{FF2B5EF4-FFF2-40B4-BE49-F238E27FC236}">
                <a16:creationId xmlns:a16="http://schemas.microsoft.com/office/drawing/2014/main" xmlns="" id="{975A8020-F91B-0EA8-8999-C59995E77914}"/>
              </a:ext>
            </a:extLst>
          </p:cNvPr>
          <p:cNvSpPr>
            <a:spLocks noGrp="1"/>
          </p:cNvSpPr>
          <p:nvPr>
            <p:ph idx="1"/>
          </p:nvPr>
        </p:nvSpPr>
        <p:spPr>
          <a:xfrm>
            <a:off x="1069848" y="2320412"/>
            <a:ext cx="10058400" cy="3851787"/>
          </a:xfrm>
        </p:spPr>
        <p:txBody>
          <a:bodyPr>
            <a:normAutofit/>
          </a:bodyPr>
          <a:lstStyle/>
          <a:p>
            <a:r>
              <a:rPr lang="en-US" sz="1600">
                <a:latin typeface="Footlight MT Light" panose="0204060206030A020304" pitchFamily="18" charset="77"/>
              </a:rPr>
              <a:t>Per NH RSA 75:1”The Selectmen shall appraise all taxable property at its market value.”  Exceptions are as follows:</a:t>
            </a:r>
          </a:p>
          <a:p>
            <a:r>
              <a:rPr lang="en-US" sz="1600">
                <a:latin typeface="Footlight MT Light" panose="0204060206030A020304" pitchFamily="18" charset="77"/>
              </a:rPr>
              <a:t>Property in Current Use as per RSA 79-A:5</a:t>
            </a:r>
          </a:p>
          <a:p>
            <a:r>
              <a:rPr lang="en-US" sz="1600">
                <a:latin typeface="Footlight MT Light" panose="0204060206030A020304" pitchFamily="18" charset="77"/>
              </a:rPr>
              <a:t>Residential rental property developed subject to covenants under RSA 75:1-a which are enrolled in the low-income housing tax credit program</a:t>
            </a:r>
          </a:p>
          <a:p>
            <a:r>
              <a:rPr lang="en-US" sz="1600">
                <a:latin typeface="Footlight MT Light" panose="0204060206030A020304" pitchFamily="18" charset="77"/>
              </a:rPr>
              <a:t>Land with Discretionary Easements under 79-C:7</a:t>
            </a:r>
          </a:p>
          <a:p>
            <a:r>
              <a:rPr lang="en-US" sz="1600">
                <a:latin typeface="Footlight MT Light" panose="0204060206030A020304" pitchFamily="18" charset="77"/>
              </a:rPr>
              <a:t>Open space land with conservation restrictions under 79-B:3</a:t>
            </a:r>
          </a:p>
          <a:p>
            <a:r>
              <a:rPr lang="en-US" sz="1600">
                <a:latin typeface="Footlight MT Light" panose="0204060206030A020304" pitchFamily="18" charset="77"/>
              </a:rPr>
              <a:t>Gravel excavations under 72-B</a:t>
            </a:r>
          </a:p>
          <a:p>
            <a:r>
              <a:rPr lang="en-US" sz="1600">
                <a:latin typeface="Footlight MT Light" panose="0204060206030A020304" pitchFamily="18" charset="77"/>
              </a:rPr>
              <a:t>Land under qualifying farm structures under 79-F</a:t>
            </a:r>
          </a:p>
          <a:p>
            <a:r>
              <a:rPr lang="en-US" sz="1600">
                <a:latin typeface="Footlight MT Light" panose="0204060206030A020304" pitchFamily="18" charset="77"/>
              </a:rPr>
              <a:t>Telecommunications poles and conduits under 72:8-c</a:t>
            </a:r>
          </a:p>
          <a:p>
            <a:r>
              <a:rPr lang="en-US" sz="1600">
                <a:latin typeface="Footlight MT Light" panose="0204060206030A020304" pitchFamily="18" charset="77"/>
              </a:rPr>
              <a:t>Utilities (electric, gas and water utility distribution assets) under 72:8-d</a:t>
            </a:r>
          </a:p>
          <a:p>
            <a:endParaRPr lang="en-US" sz="1600"/>
          </a:p>
        </p:txBody>
      </p:sp>
      <p:sp>
        <p:nvSpPr>
          <p:cNvPr id="16" name="Oval 15">
            <a:extLst>
              <a:ext uri="{FF2B5EF4-FFF2-40B4-BE49-F238E27FC236}">
                <a16:creationId xmlns:a16="http://schemas.microsoft.com/office/drawing/2014/main" xmlns="" id="{49B7FFA5-14CB-4A4F-9BCC-CA3AA5D9D2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xmlns="" id="{04E48745-7512-4EC2-9E20-9092D12150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113527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3964958D-AF5D-4863-B5FB-83F6B8CB12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344" y="0"/>
            <a:ext cx="12188656"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D2842B8E-3CC6-5B03-1D64-A0814673D938}"/>
              </a:ext>
            </a:extLst>
          </p:cNvPr>
          <p:cNvSpPr>
            <a:spLocks noGrp="1"/>
          </p:cNvSpPr>
          <p:nvPr>
            <p:ph type="title"/>
          </p:nvPr>
        </p:nvSpPr>
        <p:spPr>
          <a:xfrm>
            <a:off x="4970109" y="484632"/>
            <a:ext cx="6730277" cy="1609344"/>
          </a:xfrm>
          <a:ln>
            <a:noFill/>
          </a:ln>
        </p:spPr>
        <p:txBody>
          <a:bodyPr>
            <a:normAutofit/>
          </a:bodyPr>
          <a:lstStyle/>
          <a:p>
            <a:r>
              <a:rPr lang="en-US" sz="4400">
                <a:latin typeface="Footlight MT Light" panose="0204060206030A020304" pitchFamily="18" charset="77"/>
              </a:rPr>
              <a:t>Why property values may change annually </a:t>
            </a:r>
          </a:p>
        </p:txBody>
      </p:sp>
      <p:pic>
        <p:nvPicPr>
          <p:cNvPr id="5" name="Picture 4" descr="House line vector icons">
            <a:extLst>
              <a:ext uri="{FF2B5EF4-FFF2-40B4-BE49-F238E27FC236}">
                <a16:creationId xmlns:a16="http://schemas.microsoft.com/office/drawing/2014/main" xmlns="" id="{5ED246AA-A859-91A8-D839-680835225311}"/>
              </a:ext>
            </a:extLst>
          </p:cNvPr>
          <p:cNvPicPr>
            <a:picLocks noChangeAspect="1"/>
          </p:cNvPicPr>
          <p:nvPr/>
        </p:nvPicPr>
        <p:blipFill rotWithShape="1">
          <a:blip r:embed="rId4"/>
          <a:srcRect l="24877" r="22442" b="-2"/>
          <a:stretch/>
        </p:blipFill>
        <p:spPr>
          <a:xfrm>
            <a:off x="3344" y="10"/>
            <a:ext cx="3846761" cy="6857990"/>
          </a:xfrm>
          <a:prstGeom prst="rect">
            <a:avLst/>
          </a:prstGeom>
        </p:spPr>
      </p:pic>
      <p:sp>
        <p:nvSpPr>
          <p:cNvPr id="3" name="Content Placeholder 2">
            <a:extLst>
              <a:ext uri="{FF2B5EF4-FFF2-40B4-BE49-F238E27FC236}">
                <a16:creationId xmlns:a16="http://schemas.microsoft.com/office/drawing/2014/main" xmlns="" id="{ADB50FC4-7487-A858-00BB-BEBFE0D43D04}"/>
              </a:ext>
            </a:extLst>
          </p:cNvPr>
          <p:cNvSpPr>
            <a:spLocks noGrp="1"/>
          </p:cNvSpPr>
          <p:nvPr>
            <p:ph idx="1"/>
          </p:nvPr>
        </p:nvSpPr>
        <p:spPr>
          <a:xfrm>
            <a:off x="4114800" y="2121408"/>
            <a:ext cx="7585585" cy="3937155"/>
          </a:xfrm>
        </p:spPr>
        <p:txBody>
          <a:bodyPr>
            <a:noAutofit/>
          </a:bodyPr>
          <a:lstStyle/>
          <a:p>
            <a:r>
              <a:rPr lang="en-US" dirty="0">
                <a:latin typeface="Footlight MT Light" panose="0204060206030A020304" pitchFamily="18" charset="77"/>
              </a:rPr>
              <a:t>Building permits for new construction/additions/demolitions</a:t>
            </a:r>
          </a:p>
          <a:p>
            <a:r>
              <a:rPr lang="en-US" dirty="0">
                <a:latin typeface="Footlight MT Light" panose="0204060206030A020304" pitchFamily="18" charset="77"/>
              </a:rPr>
              <a:t>Physical changes or corrections to existing building and land data </a:t>
            </a:r>
          </a:p>
          <a:p>
            <a:pPr marL="0" indent="0">
              <a:buNone/>
            </a:pPr>
            <a:r>
              <a:rPr lang="en-US" dirty="0">
                <a:latin typeface="Footlight MT Light" panose="0204060206030A020304" pitchFamily="18" charset="77"/>
              </a:rPr>
              <a:t>    (i.e. new easement or new siding)</a:t>
            </a:r>
          </a:p>
          <a:p>
            <a:r>
              <a:rPr lang="en-US" dirty="0">
                <a:latin typeface="Footlight MT Light" panose="0204060206030A020304" pitchFamily="18" charset="77"/>
              </a:rPr>
              <a:t>Zoning changes</a:t>
            </a:r>
          </a:p>
          <a:p>
            <a:r>
              <a:rPr lang="en-US" dirty="0">
                <a:latin typeface="Footlight MT Light" panose="0204060206030A020304" pitchFamily="18" charset="77"/>
              </a:rPr>
              <a:t>New subdivisions, boundary line adjustments or lot mergers</a:t>
            </a:r>
          </a:p>
          <a:p>
            <a:r>
              <a:rPr lang="en-US" dirty="0">
                <a:latin typeface="Footlight MT Light" panose="0204060206030A020304" pitchFamily="18" charset="77"/>
              </a:rPr>
              <a:t>Increases or decreases to the real estate market</a:t>
            </a:r>
          </a:p>
          <a:p>
            <a:r>
              <a:rPr lang="en-US" dirty="0">
                <a:latin typeface="Footlight MT Light" panose="0204060206030A020304" pitchFamily="18" charset="77"/>
              </a:rPr>
              <a:t>Land use changes</a:t>
            </a:r>
          </a:p>
          <a:p>
            <a:pPr marL="0" indent="0">
              <a:buNone/>
            </a:pPr>
            <a:r>
              <a:rPr lang="en-US" dirty="0">
                <a:latin typeface="Footlight MT Light" panose="0204060206030A020304" pitchFamily="18" charset="77"/>
              </a:rPr>
              <a:t>********</a:t>
            </a:r>
            <a:r>
              <a:rPr lang="en-US" b="1" dirty="0">
                <a:latin typeface="Footlight MT Light" panose="0204060206030A020304" pitchFamily="18" charset="77"/>
              </a:rPr>
              <a:t>These changes take effect every April 1</a:t>
            </a:r>
            <a:r>
              <a:rPr lang="en-US" b="1" baseline="30000" dirty="0">
                <a:latin typeface="Footlight MT Light" panose="0204060206030A020304" pitchFamily="18" charset="77"/>
              </a:rPr>
              <a:t>st</a:t>
            </a:r>
            <a:r>
              <a:rPr lang="en-US" dirty="0">
                <a:latin typeface="Footlight MT Light" panose="0204060206030A020304" pitchFamily="18" charset="77"/>
              </a:rPr>
              <a:t>*********</a:t>
            </a:r>
          </a:p>
        </p:txBody>
      </p:sp>
      <p:grpSp>
        <p:nvGrpSpPr>
          <p:cNvPr id="11" name="Group 10">
            <a:extLst>
              <a:ext uri="{FF2B5EF4-FFF2-40B4-BE49-F238E27FC236}">
                <a16:creationId xmlns:a16="http://schemas.microsoft.com/office/drawing/2014/main" xmlns="" id="{11002ACD-3B0C-4885-8754-8A00E926FE4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401725" y="6229681"/>
            <a:ext cx="457200" cy="457200"/>
            <a:chOff x="11361456" y="6195813"/>
            <a:chExt cx="548640" cy="548640"/>
          </a:xfrm>
        </p:grpSpPr>
        <p:sp>
          <p:nvSpPr>
            <p:cNvPr id="12" name="Oval 11">
              <a:extLst>
                <a:ext uri="{FF2B5EF4-FFF2-40B4-BE49-F238E27FC236}">
                  <a16:creationId xmlns:a16="http://schemas.microsoft.com/office/drawing/2014/main" xmlns="" id="{DF0313CD-4196-4456-A70D-5EE2B995BAD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3" name="Oval 12">
              <a:extLst>
                <a:ext uri="{FF2B5EF4-FFF2-40B4-BE49-F238E27FC236}">
                  <a16:creationId xmlns:a16="http://schemas.microsoft.com/office/drawing/2014/main" xmlns="" id="{80DE0B32-9EE8-4975-AD48-3855B0A82A3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976368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4DA90C30-B990-4CCA-B584-40F864DA3A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754527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E24DA934-1865-FF33-7A13-38C3CD652567}"/>
              </a:ext>
            </a:extLst>
          </p:cNvPr>
          <p:cNvSpPr>
            <a:spLocks noGrp="1"/>
          </p:cNvSpPr>
          <p:nvPr>
            <p:ph type="title"/>
          </p:nvPr>
        </p:nvSpPr>
        <p:spPr>
          <a:xfrm>
            <a:off x="382280" y="484632"/>
            <a:ext cx="6743844" cy="826810"/>
          </a:xfrm>
        </p:spPr>
        <p:txBody>
          <a:bodyPr>
            <a:normAutofit/>
          </a:bodyPr>
          <a:lstStyle/>
          <a:p>
            <a:r>
              <a:rPr lang="en-US" sz="3600" dirty="0"/>
              <a:t>Pembroke’s cycled inspection process</a:t>
            </a:r>
          </a:p>
        </p:txBody>
      </p:sp>
      <p:sp>
        <p:nvSpPr>
          <p:cNvPr id="8" name="Content Placeholder 2">
            <a:extLst>
              <a:ext uri="{FF2B5EF4-FFF2-40B4-BE49-F238E27FC236}">
                <a16:creationId xmlns:a16="http://schemas.microsoft.com/office/drawing/2014/main" xmlns="" id="{D340A5BE-9802-4686-5885-3F0EFB1FA30E}"/>
              </a:ext>
            </a:extLst>
          </p:cNvPr>
          <p:cNvSpPr>
            <a:spLocks noGrp="1"/>
          </p:cNvSpPr>
          <p:nvPr>
            <p:ph idx="1"/>
          </p:nvPr>
        </p:nvSpPr>
        <p:spPr>
          <a:xfrm>
            <a:off x="382279" y="1503947"/>
            <a:ext cx="6743845" cy="5153741"/>
          </a:xfrm>
        </p:spPr>
        <p:txBody>
          <a:bodyPr>
            <a:noAutofit/>
          </a:bodyPr>
          <a:lstStyle/>
          <a:p>
            <a:r>
              <a:rPr lang="en-US" sz="1800" dirty="0"/>
              <a:t>Pembroke has implemented a cycled inspection program for the past eight years whereby one fourth (1/4) of the Town is inspected every year.</a:t>
            </a:r>
          </a:p>
          <a:p>
            <a:r>
              <a:rPr lang="en-US" sz="1800" dirty="0"/>
              <a:t>The fifth year, after which all properties have been measured and inspected the prior four years, is reserved for the revaluation year.  </a:t>
            </a:r>
          </a:p>
          <a:p>
            <a:r>
              <a:rPr lang="en-US" sz="1800" dirty="0"/>
              <a:t>2024 is the revaluation year of this cycled inspection program and therefore cycled inspections will not be conducted for this tax year.</a:t>
            </a:r>
          </a:p>
          <a:p>
            <a:r>
              <a:rPr lang="en-US" sz="1800" dirty="0"/>
              <a:t>The cycled inspection process will start anew for the 2025 tax year.</a:t>
            </a:r>
          </a:p>
          <a:p>
            <a:r>
              <a:rPr lang="en-US" sz="1800" dirty="0"/>
              <a:t>Cycled inspections do not necessarily change property values but are in place to make sure all data is accurate as listed on the property record card.  Property value would change from the cycled inspection process only if data corrections are made such as new siding, new sheds, decks or other items are found during the inspection.</a:t>
            </a:r>
          </a:p>
        </p:txBody>
      </p:sp>
      <p:pic>
        <p:nvPicPr>
          <p:cNvPr id="7" name="Graphic 6" descr="Arrow Circle">
            <a:extLst>
              <a:ext uri="{FF2B5EF4-FFF2-40B4-BE49-F238E27FC236}">
                <a16:creationId xmlns:a16="http://schemas.microsoft.com/office/drawing/2014/main" xmlns="" id="{AFA70D55-4A1F-6D06-6D1A-08CC271424E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8529638" y="1595727"/>
            <a:ext cx="3042999" cy="3369177"/>
          </a:xfrm>
          <a:prstGeom prst="rect">
            <a:avLst/>
          </a:prstGeom>
        </p:spPr>
      </p:pic>
      <p:grpSp>
        <p:nvGrpSpPr>
          <p:cNvPr id="12" name="Group 11">
            <a:extLst>
              <a:ext uri="{FF2B5EF4-FFF2-40B4-BE49-F238E27FC236}">
                <a16:creationId xmlns:a16="http://schemas.microsoft.com/office/drawing/2014/main" xmlns="" id="{D060B936-2771-48DC-842C-14EE9318E3E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xmlns="" id="{DB4EC8B4-4BB2-45C2-A68A-28E36AC10E2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xmlns="" id="{1431D296-F8F1-41C3-A211-E83E243C51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150862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3964958D-AF5D-4863-B5FB-83F6B8CB12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344" y="0"/>
            <a:ext cx="12188656"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D2E68695-96B0-A243-F3E0-002917DE3565}"/>
              </a:ext>
            </a:extLst>
          </p:cNvPr>
          <p:cNvSpPr>
            <a:spLocks noGrp="1"/>
          </p:cNvSpPr>
          <p:nvPr>
            <p:ph type="title"/>
          </p:nvPr>
        </p:nvSpPr>
        <p:spPr>
          <a:xfrm>
            <a:off x="4970109" y="484632"/>
            <a:ext cx="6730277" cy="744093"/>
          </a:xfrm>
          <a:ln>
            <a:noFill/>
          </a:ln>
        </p:spPr>
        <p:txBody>
          <a:bodyPr>
            <a:normAutofit fontScale="90000"/>
          </a:bodyPr>
          <a:lstStyle/>
          <a:p>
            <a:pPr algn="ctr"/>
            <a:r>
              <a:rPr lang="en-US" sz="4800" dirty="0">
                <a:latin typeface="Footlight MT Light" panose="0204060206030A020304" pitchFamily="18" charset="77"/>
              </a:rPr>
              <a:t>Market value</a:t>
            </a:r>
          </a:p>
        </p:txBody>
      </p:sp>
      <p:pic>
        <p:nvPicPr>
          <p:cNvPr id="5" name="Picture 4" descr="Houses in a village">
            <a:extLst>
              <a:ext uri="{FF2B5EF4-FFF2-40B4-BE49-F238E27FC236}">
                <a16:creationId xmlns:a16="http://schemas.microsoft.com/office/drawing/2014/main" xmlns="" id="{EE561C30-9316-DD77-352D-2A2FEA590517}"/>
              </a:ext>
            </a:extLst>
          </p:cNvPr>
          <p:cNvPicPr>
            <a:picLocks noChangeAspect="1"/>
          </p:cNvPicPr>
          <p:nvPr/>
        </p:nvPicPr>
        <p:blipFill rotWithShape="1">
          <a:blip r:embed="rId4"/>
          <a:srcRect l="19873" r="29310"/>
          <a:stretch/>
        </p:blipFill>
        <p:spPr>
          <a:xfrm>
            <a:off x="3344" y="10"/>
            <a:ext cx="3911431" cy="6857990"/>
          </a:xfrm>
          <a:prstGeom prst="rect">
            <a:avLst/>
          </a:prstGeom>
        </p:spPr>
      </p:pic>
      <p:sp>
        <p:nvSpPr>
          <p:cNvPr id="3" name="Content Placeholder 2">
            <a:extLst>
              <a:ext uri="{FF2B5EF4-FFF2-40B4-BE49-F238E27FC236}">
                <a16:creationId xmlns:a16="http://schemas.microsoft.com/office/drawing/2014/main" xmlns="" id="{BAB1767C-1595-9487-E330-4829225B97DD}"/>
              </a:ext>
            </a:extLst>
          </p:cNvPr>
          <p:cNvSpPr>
            <a:spLocks noGrp="1"/>
          </p:cNvSpPr>
          <p:nvPr>
            <p:ph idx="1"/>
          </p:nvPr>
        </p:nvSpPr>
        <p:spPr>
          <a:xfrm>
            <a:off x="4114800" y="1443038"/>
            <a:ext cx="7900987" cy="4757451"/>
          </a:xfrm>
        </p:spPr>
        <p:txBody>
          <a:bodyPr>
            <a:noAutofit/>
          </a:bodyPr>
          <a:lstStyle/>
          <a:p>
            <a:pPr marL="0" indent="0">
              <a:buNone/>
            </a:pPr>
            <a:r>
              <a:rPr lang="en-US" dirty="0">
                <a:latin typeface="Footlight MT Light" panose="0204060206030A020304" pitchFamily="18" charset="77"/>
              </a:rPr>
              <a:t>RSA 75:1 “The Selectmen shall appraise all taxable property at its market value”</a:t>
            </a:r>
          </a:p>
          <a:p>
            <a:pPr marL="0" indent="0">
              <a:buNone/>
            </a:pPr>
            <a:r>
              <a:rPr lang="en-US" dirty="0">
                <a:latin typeface="Footlight MT Light" panose="0204060206030A020304" pitchFamily="18" charset="77"/>
              </a:rPr>
              <a:t>Market value is what a willing buyer will pay to a willing seller for a property; both buyer and seller acting knowledgeably, prudently, and neither being under any obligation to buy or sell with normal exposure time.</a:t>
            </a:r>
          </a:p>
          <a:p>
            <a:pPr marL="0" indent="0">
              <a:buNone/>
            </a:pPr>
            <a:r>
              <a:rPr lang="en-US" dirty="0">
                <a:latin typeface="Footlight MT Light" panose="0204060206030A020304" pitchFamily="18" charset="77"/>
              </a:rPr>
              <a:t>The Assessing Department reviews all deeds monthly to determine if a sale is qualified (arm’s length) or unqualified (i.e. foreclosure; relatives; not offered on open market; duress; personal property included; short sales, etc.).</a:t>
            </a:r>
          </a:p>
          <a:p>
            <a:pPr marL="0" indent="0">
              <a:buNone/>
            </a:pPr>
            <a:r>
              <a:rPr lang="en-US" dirty="0">
                <a:latin typeface="Footlight MT Light" panose="0204060206030A020304" pitchFamily="18" charset="77"/>
              </a:rPr>
              <a:t>To make this determination the Assessor reviews not only the deeds but also mails sales questionnaires, reviews fee appraisals, consults with local realtors, reviews state PA-34 forms, makes a personal inspection of the property and reviews on-line listings.</a:t>
            </a:r>
          </a:p>
        </p:txBody>
      </p:sp>
      <p:grpSp>
        <p:nvGrpSpPr>
          <p:cNvPr id="11" name="Group 10">
            <a:extLst>
              <a:ext uri="{FF2B5EF4-FFF2-40B4-BE49-F238E27FC236}">
                <a16:creationId xmlns:a16="http://schemas.microsoft.com/office/drawing/2014/main" xmlns="" id="{11002ACD-3B0C-4885-8754-8A00E926FE4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401725" y="6229681"/>
            <a:ext cx="457200" cy="457200"/>
            <a:chOff x="11361456" y="6195813"/>
            <a:chExt cx="548640" cy="548640"/>
          </a:xfrm>
        </p:grpSpPr>
        <p:sp>
          <p:nvSpPr>
            <p:cNvPr id="12" name="Oval 11">
              <a:extLst>
                <a:ext uri="{FF2B5EF4-FFF2-40B4-BE49-F238E27FC236}">
                  <a16:creationId xmlns:a16="http://schemas.microsoft.com/office/drawing/2014/main" xmlns="" id="{DF0313CD-4196-4456-A70D-5EE2B995BAD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3" name="Oval 12">
              <a:extLst>
                <a:ext uri="{FF2B5EF4-FFF2-40B4-BE49-F238E27FC236}">
                  <a16:creationId xmlns:a16="http://schemas.microsoft.com/office/drawing/2014/main" xmlns="" id="{80DE0B32-9EE8-4975-AD48-3855B0A82A3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425314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48C075-15EC-D9A4-80C2-DC630F6FC1C1}"/>
              </a:ext>
            </a:extLst>
          </p:cNvPr>
          <p:cNvSpPr>
            <a:spLocks noGrp="1"/>
          </p:cNvSpPr>
          <p:nvPr>
            <p:ph type="title"/>
          </p:nvPr>
        </p:nvSpPr>
        <p:spPr>
          <a:xfrm>
            <a:off x="371475" y="312821"/>
            <a:ext cx="11287125" cy="944479"/>
          </a:xfrm>
        </p:spPr>
        <p:txBody>
          <a:bodyPr>
            <a:noAutofit/>
          </a:bodyPr>
          <a:lstStyle/>
          <a:p>
            <a:pPr algn="ctr"/>
            <a:r>
              <a:rPr lang="en-US" sz="4000" dirty="0">
                <a:latin typeface="Footlight MT Light" panose="0204060206030A020304" pitchFamily="18" charset="77"/>
              </a:rPr>
              <a:t>Revaluation of </a:t>
            </a:r>
            <a:r>
              <a:rPr lang="en-US" sz="4000" dirty="0" err="1">
                <a:latin typeface="Footlight MT Light" panose="0204060206030A020304" pitchFamily="18" charset="77"/>
              </a:rPr>
              <a:t>pembroke</a:t>
            </a:r>
            <a:r>
              <a:rPr lang="en-US" sz="4000" dirty="0">
                <a:latin typeface="Footlight MT Light" panose="0204060206030A020304" pitchFamily="18" charset="77"/>
              </a:rPr>
              <a:t> 2024</a:t>
            </a:r>
          </a:p>
        </p:txBody>
      </p:sp>
      <p:graphicFrame>
        <p:nvGraphicFramePr>
          <p:cNvPr id="5" name="Content Placeholder 2">
            <a:extLst>
              <a:ext uri="{FF2B5EF4-FFF2-40B4-BE49-F238E27FC236}">
                <a16:creationId xmlns:a16="http://schemas.microsoft.com/office/drawing/2014/main" xmlns="" id="{3487C74F-97D3-B175-22F3-3809A460DFBC}"/>
              </a:ext>
            </a:extLst>
          </p:cNvPr>
          <p:cNvGraphicFramePr>
            <a:graphicFrameLocks noGrp="1"/>
          </p:cNvGraphicFramePr>
          <p:nvPr>
            <p:ph idx="1"/>
            <p:extLst>
              <p:ext uri="{D42A27DB-BD31-4B8C-83A1-F6EECF244321}">
                <p14:modId xmlns:p14="http://schemas.microsoft.com/office/powerpoint/2010/main" val="430739969"/>
              </p:ext>
            </p:extLst>
          </p:nvPr>
        </p:nvGraphicFramePr>
        <p:xfrm>
          <a:off x="84221" y="1357313"/>
          <a:ext cx="11790947" cy="51878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8875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8A42BB-8FD8-FB44-8133-3AC755472E3D}"/>
              </a:ext>
            </a:extLst>
          </p:cNvPr>
          <p:cNvSpPr>
            <a:spLocks noGrp="1"/>
          </p:cNvSpPr>
          <p:nvPr>
            <p:ph type="title"/>
          </p:nvPr>
        </p:nvSpPr>
        <p:spPr>
          <a:xfrm>
            <a:off x="471489" y="252664"/>
            <a:ext cx="10572748" cy="794084"/>
          </a:xfrm>
        </p:spPr>
        <p:txBody>
          <a:bodyPr>
            <a:noAutofit/>
          </a:bodyPr>
          <a:lstStyle/>
          <a:p>
            <a:pPr algn="ctr"/>
            <a:r>
              <a:rPr lang="en-US" sz="4000" dirty="0">
                <a:latin typeface="Footlight MT Light" panose="0204060206030A020304" pitchFamily="18" charset="77"/>
              </a:rPr>
              <a:t>Revaluation Process for </a:t>
            </a:r>
            <a:r>
              <a:rPr lang="en-US" sz="4000" dirty="0" err="1">
                <a:latin typeface="Footlight MT Light" panose="0204060206030A020304" pitchFamily="18" charset="77"/>
              </a:rPr>
              <a:t>pembroke</a:t>
            </a:r>
            <a:endParaRPr lang="en-US" sz="4000" dirty="0">
              <a:latin typeface="Footlight MT Light" panose="0204060206030A020304" pitchFamily="18" charset="77"/>
            </a:endParaRPr>
          </a:p>
        </p:txBody>
      </p:sp>
      <p:graphicFrame>
        <p:nvGraphicFramePr>
          <p:cNvPr id="5" name="Content Placeholder 2">
            <a:extLst>
              <a:ext uri="{FF2B5EF4-FFF2-40B4-BE49-F238E27FC236}">
                <a16:creationId xmlns:a16="http://schemas.microsoft.com/office/drawing/2014/main" xmlns="" id="{C157D75D-00E0-4DB3-93E0-6E37BC53BCD0}"/>
              </a:ext>
            </a:extLst>
          </p:cNvPr>
          <p:cNvGraphicFramePr>
            <a:graphicFrameLocks noGrp="1"/>
          </p:cNvGraphicFramePr>
          <p:nvPr>
            <p:ph idx="1"/>
            <p:extLst>
              <p:ext uri="{D42A27DB-BD31-4B8C-83A1-F6EECF244321}">
                <p14:modId xmlns:p14="http://schemas.microsoft.com/office/powerpoint/2010/main" val="1365356884"/>
              </p:ext>
            </p:extLst>
          </p:nvPr>
        </p:nvGraphicFramePr>
        <p:xfrm>
          <a:off x="471488" y="1046749"/>
          <a:ext cx="10891605" cy="5438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xmlns="" id="{9E702495-AC40-CB35-4657-CB4E29D44652}"/>
              </a:ext>
            </a:extLst>
          </p:cNvPr>
          <p:cNvSpPr txBox="1"/>
          <p:nvPr/>
        </p:nvSpPr>
        <p:spPr>
          <a:xfrm>
            <a:off x="7868653" y="2322096"/>
            <a:ext cx="1379872" cy="1754326"/>
          </a:xfrm>
          <a:prstGeom prst="rect">
            <a:avLst/>
          </a:prstGeom>
          <a:noFill/>
        </p:spPr>
        <p:txBody>
          <a:bodyPr wrap="square" rtlCol="0">
            <a:spAutoFit/>
          </a:bodyPr>
          <a:lstStyle/>
          <a:p>
            <a:r>
              <a:rPr lang="en-US" dirty="0">
                <a:latin typeface="Footlight MT Light" panose="0204060206030A020304" pitchFamily="18" charset="77"/>
              </a:rPr>
              <a:t>Data entry of all field review and final repricing of CAMA file</a:t>
            </a:r>
          </a:p>
        </p:txBody>
      </p:sp>
      <p:sp>
        <p:nvSpPr>
          <p:cNvPr id="4" name="TextBox 3">
            <a:extLst>
              <a:ext uri="{FF2B5EF4-FFF2-40B4-BE49-F238E27FC236}">
                <a16:creationId xmlns:a16="http://schemas.microsoft.com/office/drawing/2014/main" xmlns="" id="{34AC9A15-AAA5-74F2-A571-22A03F4CCB3B}"/>
              </a:ext>
            </a:extLst>
          </p:cNvPr>
          <p:cNvSpPr txBox="1"/>
          <p:nvPr/>
        </p:nvSpPr>
        <p:spPr>
          <a:xfrm>
            <a:off x="9664365" y="2322097"/>
            <a:ext cx="1379872" cy="2246769"/>
          </a:xfrm>
          <a:prstGeom prst="rect">
            <a:avLst/>
          </a:prstGeom>
          <a:noFill/>
        </p:spPr>
        <p:txBody>
          <a:bodyPr wrap="square" rtlCol="0">
            <a:spAutoFit/>
          </a:bodyPr>
          <a:lstStyle/>
          <a:p>
            <a:r>
              <a:rPr lang="en-US" sz="1400" dirty="0">
                <a:latin typeface="Footlight MT Light" panose="0204060206030A020304" pitchFamily="18" charset="77"/>
              </a:rPr>
              <a:t>Presentation of final values to Board of Selectmen.  Upon approval,  notices of new values mailed to all taxpayers. Informal hearings offered </a:t>
            </a:r>
          </a:p>
        </p:txBody>
      </p:sp>
    </p:spTree>
    <p:extLst>
      <p:ext uri="{BB962C8B-B14F-4D97-AF65-F5344CB8AC3E}">
        <p14:creationId xmlns:p14="http://schemas.microsoft.com/office/powerpoint/2010/main" val="2393153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4DA90C30-B990-4CCA-B584-40F864DA3A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754527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06D9ECFF-F420-C248-BADD-728502B57922}"/>
              </a:ext>
            </a:extLst>
          </p:cNvPr>
          <p:cNvSpPr>
            <a:spLocks noGrp="1"/>
          </p:cNvSpPr>
          <p:nvPr>
            <p:ph type="title"/>
          </p:nvPr>
        </p:nvSpPr>
        <p:spPr>
          <a:xfrm>
            <a:off x="382279" y="100014"/>
            <a:ext cx="8347383" cy="971550"/>
          </a:xfrm>
        </p:spPr>
        <p:txBody>
          <a:bodyPr>
            <a:normAutofit/>
          </a:bodyPr>
          <a:lstStyle/>
          <a:p>
            <a:pPr algn="ctr"/>
            <a:r>
              <a:rPr lang="en-US" sz="4000" dirty="0">
                <a:latin typeface="Footlight MT Light" panose="0204060206030A020304" pitchFamily="18" charset="77"/>
              </a:rPr>
              <a:t>Notices and informal hearings</a:t>
            </a:r>
          </a:p>
        </p:txBody>
      </p:sp>
      <p:sp>
        <p:nvSpPr>
          <p:cNvPr id="3" name="Content Placeholder 2">
            <a:extLst>
              <a:ext uri="{FF2B5EF4-FFF2-40B4-BE49-F238E27FC236}">
                <a16:creationId xmlns:a16="http://schemas.microsoft.com/office/drawing/2014/main" xmlns="" id="{8B736EA0-9EA1-F349-8EDE-C5E9D50E4D6B}"/>
              </a:ext>
            </a:extLst>
          </p:cNvPr>
          <p:cNvSpPr>
            <a:spLocks noGrp="1"/>
          </p:cNvSpPr>
          <p:nvPr>
            <p:ph idx="1"/>
          </p:nvPr>
        </p:nvSpPr>
        <p:spPr>
          <a:xfrm>
            <a:off x="382279" y="1171577"/>
            <a:ext cx="7192188" cy="5486111"/>
          </a:xfrm>
        </p:spPr>
        <p:txBody>
          <a:bodyPr>
            <a:noAutofit/>
          </a:bodyPr>
          <a:lstStyle/>
          <a:p>
            <a:r>
              <a:rPr lang="en-US" sz="2400" dirty="0">
                <a:latin typeface="Footlight MT Light" panose="0204060206030A020304" pitchFamily="18" charset="77"/>
              </a:rPr>
              <a:t>Notices are anticipated to be mailed to all taxpayers in August 2024</a:t>
            </a:r>
          </a:p>
          <a:p>
            <a:r>
              <a:rPr lang="en-US" sz="2400" dirty="0">
                <a:latin typeface="Footlight MT Light" panose="0204060206030A020304" pitchFamily="18" charset="77"/>
              </a:rPr>
              <a:t>The notice will provide the taxpayer with the new land, building and total valuation for 2024 which will be reflective of market value as of April 1, 2024</a:t>
            </a:r>
          </a:p>
          <a:p>
            <a:r>
              <a:rPr lang="en-US" sz="2400" dirty="0">
                <a:latin typeface="Footlight MT Light" panose="0204060206030A020304" pitchFamily="18" charset="77"/>
              </a:rPr>
              <a:t>We will conduct in person hearings at Town Hall in late August 2024 (extend if needed) and we will offer phone hearings and accept mailed in questions and documentation from taxpayers.  Hearings will provide an opportunity to learn how market value was determined and if any data corrections to the property are required</a:t>
            </a:r>
          </a:p>
          <a:p>
            <a:r>
              <a:rPr lang="en-US" sz="2400" dirty="0">
                <a:latin typeface="Footlight MT Light" panose="0204060206030A020304" pitchFamily="18" charset="77"/>
              </a:rPr>
              <a:t>Those attending a hearing will receive a second notice indicating a change or no change to their property.</a:t>
            </a:r>
          </a:p>
        </p:txBody>
      </p:sp>
      <p:pic>
        <p:nvPicPr>
          <p:cNvPr id="7" name="Graphic 6" descr="Mailbox">
            <a:extLst>
              <a:ext uri="{FF2B5EF4-FFF2-40B4-BE49-F238E27FC236}">
                <a16:creationId xmlns:a16="http://schemas.microsoft.com/office/drawing/2014/main" xmlns="" id="{6796E53A-CADE-140F-1C2B-4587B986D40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8443913" y="1595727"/>
            <a:ext cx="3128724" cy="3369177"/>
          </a:xfrm>
          <a:prstGeom prst="rect">
            <a:avLst/>
          </a:prstGeom>
        </p:spPr>
      </p:pic>
      <p:grpSp>
        <p:nvGrpSpPr>
          <p:cNvPr id="12" name="Group 11">
            <a:extLst>
              <a:ext uri="{FF2B5EF4-FFF2-40B4-BE49-F238E27FC236}">
                <a16:creationId xmlns:a16="http://schemas.microsoft.com/office/drawing/2014/main" xmlns="" id="{D060B936-2771-48DC-842C-14EE9318E3E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xmlns="" id="{DB4EC8B4-4BB2-45C2-A68A-28E36AC10E2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xmlns="" id="{1431D296-F8F1-41C3-A211-E83E243C51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3043332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{06B6A9B2-BB46-9641-9D85-6EB0631D678C}tf10001070</Template>
  <TotalTime>1641</TotalTime>
  <Words>1020</Words>
  <Application>Microsoft Office PowerPoint</Application>
  <PresentationFormat>Widescreen</PresentationFormat>
  <Paragraphs>69</Paragraphs>
  <Slides>10</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10</vt:i4>
      </vt:variant>
    </vt:vector>
  </HeadingPairs>
  <TitlesOfParts>
    <vt:vector size="21" baseType="lpstr">
      <vt:lpstr>Arial</vt:lpstr>
      <vt:lpstr>Calibri</vt:lpstr>
      <vt:lpstr>Dreaming Outloud Pro</vt:lpstr>
      <vt:lpstr>Footlight MT Light</vt:lpstr>
      <vt:lpstr>Gabriola</vt:lpstr>
      <vt:lpstr>Impact</vt:lpstr>
      <vt:lpstr>Rockwell</vt:lpstr>
      <vt:lpstr>Rockwell Condensed</vt:lpstr>
      <vt:lpstr>Rockwell Extra Bold</vt:lpstr>
      <vt:lpstr>Wingdings</vt:lpstr>
      <vt:lpstr>Wood Type</vt:lpstr>
      <vt:lpstr>Understanding the Property Revaluation Process</vt:lpstr>
      <vt:lpstr>The Assessing Department Functions</vt:lpstr>
      <vt:lpstr>How property is appraised</vt:lpstr>
      <vt:lpstr>Why property values may change annually </vt:lpstr>
      <vt:lpstr>Pembroke’s cycled inspection process</vt:lpstr>
      <vt:lpstr>Market value</vt:lpstr>
      <vt:lpstr>Revaluation of pembroke 2024</vt:lpstr>
      <vt:lpstr>Revaluation Process for pembroke</vt:lpstr>
      <vt:lpstr>Notices and informal hearings</vt:lpstr>
      <vt:lpstr>After the Revaluation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the Property Revaluation Process</dc:title>
  <dc:creator>Monica Hurley</dc:creator>
  <cp:lastModifiedBy>Linda Williams</cp:lastModifiedBy>
  <cp:revision>31</cp:revision>
  <cp:lastPrinted>2024-01-17T12:30:41Z</cp:lastPrinted>
  <dcterms:created xsi:type="dcterms:W3CDTF">2024-01-09T15:37:55Z</dcterms:created>
  <dcterms:modified xsi:type="dcterms:W3CDTF">2024-01-18T16:15:37Z</dcterms:modified>
</cp:coreProperties>
</file>